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3" r:id="rId1"/>
    <p:sldMasterId id="2147483750" r:id="rId2"/>
    <p:sldMasterId id="2147483768" r:id="rId3"/>
    <p:sldMasterId id="2147483773" r:id="rId4"/>
    <p:sldMasterId id="2147483794" r:id="rId5"/>
  </p:sldMasterIdLst>
  <p:notesMasterIdLst>
    <p:notesMasterId r:id="rId124"/>
  </p:notesMasterIdLst>
  <p:sldIdLst>
    <p:sldId id="2098" r:id="rId6"/>
    <p:sldId id="2414" r:id="rId7"/>
    <p:sldId id="2258" r:id="rId8"/>
    <p:sldId id="2500" r:id="rId9"/>
    <p:sldId id="2275" r:id="rId10"/>
    <p:sldId id="2167" r:id="rId11"/>
    <p:sldId id="2501" r:id="rId12"/>
    <p:sldId id="2502" r:id="rId13"/>
    <p:sldId id="2492" r:id="rId14"/>
    <p:sldId id="2264" r:id="rId15"/>
    <p:sldId id="2259" r:id="rId16"/>
    <p:sldId id="2408" r:id="rId17"/>
    <p:sldId id="2410" r:id="rId18"/>
    <p:sldId id="2411" r:id="rId19"/>
    <p:sldId id="2463" r:id="rId20"/>
    <p:sldId id="2464" r:id="rId21"/>
    <p:sldId id="2117" r:id="rId22"/>
    <p:sldId id="2123" r:id="rId23"/>
    <p:sldId id="2277" r:id="rId24"/>
    <p:sldId id="2297" r:id="rId25"/>
    <p:sldId id="2426" r:id="rId26"/>
    <p:sldId id="2296" r:id="rId27"/>
    <p:sldId id="2469" r:id="rId28"/>
    <p:sldId id="2282" r:id="rId29"/>
    <p:sldId id="2153" r:id="rId30"/>
    <p:sldId id="2298" r:id="rId31"/>
    <p:sldId id="2295" r:id="rId32"/>
    <p:sldId id="2283" r:id="rId33"/>
    <p:sldId id="2284" r:id="rId34"/>
    <p:sldId id="2299" r:id="rId35"/>
    <p:sldId id="2291" r:id="rId36"/>
    <p:sldId id="2427" r:id="rId37"/>
    <p:sldId id="2468" r:id="rId38"/>
    <p:sldId id="2278" r:id="rId39"/>
    <p:sldId id="2172" r:id="rId40"/>
    <p:sldId id="2174" r:id="rId41"/>
    <p:sldId id="2300" r:id="rId42"/>
    <p:sldId id="2274" r:id="rId43"/>
    <p:sldId id="2471" r:id="rId44"/>
    <p:sldId id="2280" r:id="rId45"/>
    <p:sldId id="2187" r:id="rId46"/>
    <p:sldId id="2301" r:id="rId47"/>
    <p:sldId id="2481" r:id="rId48"/>
    <p:sldId id="2480" r:id="rId49"/>
    <p:sldId id="2472" r:id="rId50"/>
    <p:sldId id="2452" r:id="rId51"/>
    <p:sldId id="2430" r:id="rId52"/>
    <p:sldId id="2431" r:id="rId53"/>
    <p:sldId id="2456" r:id="rId54"/>
    <p:sldId id="2484" r:id="rId55"/>
    <p:sldId id="2473" r:id="rId56"/>
    <p:sldId id="2289" r:id="rId57"/>
    <p:sldId id="2226" r:id="rId58"/>
    <p:sldId id="2228" r:id="rId59"/>
    <p:sldId id="2461" r:id="rId60"/>
    <p:sldId id="2304" r:id="rId61"/>
    <p:sldId id="2479" r:id="rId62"/>
    <p:sldId id="2459" r:id="rId63"/>
    <p:sldId id="2458" r:id="rId64"/>
    <p:sldId id="2294" r:id="rId65"/>
    <p:sldId id="2483" r:id="rId66"/>
    <p:sldId id="2474" r:id="rId67"/>
    <p:sldId id="2343" r:id="rId68"/>
    <p:sldId id="2329" r:id="rId69"/>
    <p:sldId id="2332" r:id="rId70"/>
    <p:sldId id="2406" r:id="rId71"/>
    <p:sldId id="2333" r:id="rId72"/>
    <p:sldId id="2407" r:id="rId73"/>
    <p:sldId id="2344" r:id="rId74"/>
    <p:sldId id="2330" r:id="rId75"/>
    <p:sldId id="2331" r:id="rId76"/>
    <p:sldId id="2334" r:id="rId77"/>
    <p:sldId id="2485" r:id="rId78"/>
    <p:sldId id="2475" r:id="rId79"/>
    <p:sldId id="2488" r:id="rId80"/>
    <p:sldId id="2504" r:id="rId81"/>
    <p:sldId id="2505" r:id="rId82"/>
    <p:sldId id="2506" r:id="rId83"/>
    <p:sldId id="2507" r:id="rId84"/>
    <p:sldId id="2503" r:id="rId85"/>
    <p:sldId id="2486" r:id="rId86"/>
    <p:sldId id="2489" r:id="rId87"/>
    <p:sldId id="2487" r:id="rId88"/>
    <p:sldId id="2490" r:id="rId89"/>
    <p:sldId id="2122" r:id="rId90"/>
    <p:sldId id="2140" r:id="rId91"/>
    <p:sldId id="2143" r:id="rId92"/>
    <p:sldId id="2305" r:id="rId93"/>
    <p:sldId id="2306" r:id="rId94"/>
    <p:sldId id="2170" r:id="rId95"/>
    <p:sldId id="2162" r:id="rId96"/>
    <p:sldId id="2307" r:id="rId97"/>
    <p:sldId id="2392" r:id="rId98"/>
    <p:sldId id="2308" r:id="rId99"/>
    <p:sldId id="2310" r:id="rId100"/>
    <p:sldId id="2161" r:id="rId101"/>
    <p:sldId id="2142" r:id="rId102"/>
    <p:sldId id="2309" r:id="rId103"/>
    <p:sldId id="2247" r:id="rId104"/>
    <p:sldId id="2246" r:id="rId105"/>
    <p:sldId id="2493" r:id="rId106"/>
    <p:sldId id="2494" r:id="rId107"/>
    <p:sldId id="2402" r:id="rId108"/>
    <p:sldId id="2403" r:id="rId109"/>
    <p:sldId id="2404" r:id="rId110"/>
    <p:sldId id="2400" r:id="rId111"/>
    <p:sldId id="2401" r:id="rId112"/>
    <p:sldId id="2497" r:id="rId113"/>
    <p:sldId id="2498" r:id="rId114"/>
    <p:sldId id="2470" r:id="rId115"/>
    <p:sldId id="2121" r:id="rId116"/>
    <p:sldId id="2118" r:id="rId117"/>
    <p:sldId id="2119" r:id="rId118"/>
    <p:sldId id="2482" r:id="rId119"/>
    <p:sldId id="2476" r:id="rId120"/>
    <p:sldId id="2477" r:id="rId121"/>
    <p:sldId id="2465" r:id="rId122"/>
    <p:sldId id="2462" r:id="rId123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114300" algn="ctr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228600" algn="ctr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342900" algn="ctr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457200" algn="ctr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571500" algn="ctr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685800" algn="ctr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800100" algn="ctr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914400" algn="ctr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2172" userDrawn="1">
          <p15:clr>
            <a:srgbClr val="A4A3A4"/>
          </p15:clr>
        </p15:guide>
        <p15:guide id="2" pos="38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9400"/>
    <a:srgbClr val="BD9363"/>
    <a:srgbClr val="B7AF93"/>
    <a:srgbClr val="948962"/>
    <a:srgbClr val="001848"/>
    <a:srgbClr val="001C54"/>
    <a:srgbClr val="FBFBFB"/>
    <a:srgbClr val="F0F0F0"/>
    <a:srgbClr val="003399"/>
    <a:srgbClr val="9D9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3124" autoAdjust="0"/>
  </p:normalViewPr>
  <p:slideViewPr>
    <p:cSldViewPr snapToGrid="0" snapToObjects="1">
      <p:cViewPr varScale="1">
        <p:scale>
          <a:sx n="111" d="100"/>
          <a:sy n="111" d="100"/>
        </p:scale>
        <p:origin x="324" y="102"/>
      </p:cViewPr>
      <p:guideLst>
        <p:guide orient="horz" pos="2172"/>
        <p:guide pos="38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820138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1pPr>
    <a:lvl2pPr indent="1143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2pPr>
    <a:lvl3pPr indent="2286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3pPr>
    <a:lvl4pPr indent="3429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4pPr>
    <a:lvl5pPr indent="4572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5pPr>
    <a:lvl6pPr indent="5715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6pPr>
    <a:lvl7pPr indent="6858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7pPr>
    <a:lvl8pPr indent="8001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8pPr>
    <a:lvl9pPr indent="9144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13891537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84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60515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7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Nem</a:t>
            </a:r>
            <a:r>
              <a:rPr lang="hu-HU" baseline="0" dirty="0"/>
              <a:t> D3.JS, nem ggplot2 kompatibilis:  https://bokeh.pydata.org/en/0.10.0/docs/faq.html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72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57333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Nem</a:t>
            </a:r>
            <a:r>
              <a:rPr lang="hu-HU" baseline="0" dirty="0"/>
              <a:t> D3.JS, nem ggplot2 kompatibilis:  https://bokeh.pydata.org/en/0.10.0/docs/faq.html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091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69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6612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65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26678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384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03997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52927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90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55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28356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62254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0548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10568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2023.04.25</a:t>
            </a:r>
          </a:p>
          <a:p>
            <a:endParaRPr lang="hu-HU" dirty="0"/>
          </a:p>
          <a:p>
            <a:r>
              <a:rPr lang="hu-HU" dirty="0"/>
              <a:t>https://github.com/mwaskom/seaborn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51870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2023.04.25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670163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2022, hibás</a:t>
            </a:r>
          </a:p>
        </p:txBody>
      </p:sp>
    </p:spTree>
    <p:extLst>
      <p:ext uri="{BB962C8B-B14F-4D97-AF65-F5344CB8AC3E}">
        <p14:creationId xmlns:p14="http://schemas.microsoft.com/office/powerpoint/2010/main" val="437351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How </a:t>
            </a:r>
            <a:r>
              <a:rPr lang="hu-HU" dirty="0"/>
              <a:t>m</a:t>
            </a:r>
            <a:r>
              <a:rPr lang="en-US" dirty="0"/>
              <a:t>any </a:t>
            </a:r>
            <a:r>
              <a:rPr lang="hu-HU" dirty="0" err="1"/>
              <a:t>charts</a:t>
            </a:r>
            <a:r>
              <a:rPr lang="hu-HU" dirty="0"/>
              <a:t> d</a:t>
            </a:r>
            <a:r>
              <a:rPr lang="en-US" dirty="0"/>
              <a:t>o </a:t>
            </a:r>
            <a:r>
              <a:rPr lang="hu-HU" dirty="0"/>
              <a:t>w</a:t>
            </a:r>
            <a:r>
              <a:rPr lang="en-US" dirty="0"/>
              <a:t>e </a:t>
            </a:r>
            <a:r>
              <a:rPr lang="hu-HU" dirty="0"/>
              <a:t>k</a:t>
            </a:r>
            <a:r>
              <a:rPr lang="en-US" dirty="0"/>
              <a:t>now?</a:t>
            </a:r>
            <a:endParaRPr lang="hu-HU" dirty="0"/>
          </a:p>
          <a:p>
            <a:pPr>
              <a:lnSpc>
                <a:spcPct val="150000"/>
              </a:lnSpc>
            </a:pPr>
            <a:r>
              <a:rPr lang="en-US" dirty="0"/>
              <a:t>And how many types are we actively using?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714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2022, hibás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77702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626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164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</a:p>
        </p:txBody>
      </p:sp>
    </p:spTree>
    <p:extLst>
      <p:ext uri="{BB962C8B-B14F-4D97-AF65-F5344CB8AC3E}">
        <p14:creationId xmlns:p14="http://schemas.microsoft.com/office/powerpoint/2010/main" val="2857916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https://pandas.pydata.org/pandas-docs/stable/user_guide/visualization.html</a:t>
            </a:r>
          </a:p>
        </p:txBody>
      </p:sp>
    </p:spTree>
    <p:extLst>
      <p:ext uri="{BB962C8B-B14F-4D97-AF65-F5344CB8AC3E}">
        <p14:creationId xmlns:p14="http://schemas.microsoft.com/office/powerpoint/2010/main" val="33884635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https://pandas.pydata.org/pandas-docs/stable/user_guide/visualization.html</a:t>
            </a:r>
          </a:p>
        </p:txBody>
      </p:sp>
    </p:spTree>
    <p:extLst>
      <p:ext uri="{BB962C8B-B14F-4D97-AF65-F5344CB8AC3E}">
        <p14:creationId xmlns:p14="http://schemas.microsoft.com/office/powerpoint/2010/main" val="2376199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0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211871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407140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11223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Ref: </a:t>
            </a:r>
            <a:r>
              <a:rPr lang="hu-HU" dirty="0">
                <a:hlinkClick r:id="rId3"/>
              </a:rPr>
              <a:t>https://slideplayer.com/slide/13891537/</a:t>
            </a:r>
            <a:r>
              <a:rPr lang="hu-HU" dirty="0"/>
              <a:t> Jeffrey</a:t>
            </a:r>
            <a:r>
              <a:rPr lang="hu-HU" baseline="0" dirty="0"/>
              <a:t> Shaffer – nem lehet letölteni,csak nézegetni Dashboardról is szól.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830640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556574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615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4541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821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690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068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30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How </a:t>
            </a:r>
            <a:r>
              <a:rPr lang="hu-HU" dirty="0"/>
              <a:t>m</a:t>
            </a:r>
            <a:r>
              <a:rPr lang="en-US" dirty="0"/>
              <a:t>any </a:t>
            </a:r>
            <a:r>
              <a:rPr lang="hu-HU" dirty="0" err="1"/>
              <a:t>charts</a:t>
            </a:r>
            <a:r>
              <a:rPr lang="hu-HU" dirty="0"/>
              <a:t> d</a:t>
            </a:r>
            <a:r>
              <a:rPr lang="en-US" dirty="0"/>
              <a:t>o </a:t>
            </a:r>
            <a:r>
              <a:rPr lang="hu-HU" dirty="0"/>
              <a:t>w</a:t>
            </a:r>
            <a:r>
              <a:rPr lang="en-US" dirty="0"/>
              <a:t>e </a:t>
            </a:r>
            <a:r>
              <a:rPr lang="hu-HU" dirty="0"/>
              <a:t>k</a:t>
            </a:r>
            <a:r>
              <a:rPr lang="en-US" dirty="0"/>
              <a:t>now?</a:t>
            </a:r>
            <a:endParaRPr lang="hu-HU" dirty="0"/>
          </a:p>
          <a:p>
            <a:pPr>
              <a:lnSpc>
                <a:spcPct val="150000"/>
              </a:lnSpc>
            </a:pPr>
            <a:r>
              <a:rPr lang="en-US" dirty="0"/>
              <a:t>And how many types are we actively using?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6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83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90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284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sv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sv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emf"/><Relationship Id="rId4" Type="http://schemas.openxmlformats.org/officeDocument/2006/relationships/image" Target="../media/image16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svg"/><Relationship Id="rId4" Type="http://schemas.openxmlformats.org/officeDocument/2006/relationships/image" Target="../media/image1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svg"/><Relationship Id="rId4" Type="http://schemas.openxmlformats.org/officeDocument/2006/relationships/image" Target="../media/image2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6.jpeg"/><Relationship Id="rId5" Type="http://schemas.openxmlformats.org/officeDocument/2006/relationships/image" Target="../media/image15.emf"/><Relationship Id="rId4" Type="http://schemas.openxmlformats.org/officeDocument/2006/relationships/image" Target="../media/image1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emf"/><Relationship Id="rId4" Type="http://schemas.openxmlformats.org/officeDocument/2006/relationships/image" Target="../media/image14.jpe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0.sv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4.sv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jpeg"/><Relationship Id="rId5" Type="http://schemas.openxmlformats.org/officeDocument/2006/relationships/image" Target="../media/image15.emf"/><Relationship Id="rId4" Type="http://schemas.openxmlformats.org/officeDocument/2006/relationships/image" Target="../media/image14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emf"/><Relationship Id="rId4" Type="http://schemas.openxmlformats.org/officeDocument/2006/relationships/image" Target="../media/image14.jpe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 userDrawn="1"/>
        </p:nvSpPr>
        <p:spPr>
          <a:xfrm rot="10800000">
            <a:off x="5387787" y="-19280"/>
            <a:ext cx="6804211" cy="6898030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8546763"/>
              <a:gd name="connsiteY0" fmla="*/ 0 h 6871347"/>
              <a:gd name="connsiteX1" fmla="*/ 8546763 w 8546763"/>
              <a:gd name="connsiteY1" fmla="*/ 0 h 6871347"/>
              <a:gd name="connsiteX2" fmla="*/ 5352774 w 8546763"/>
              <a:gd name="connsiteY2" fmla="*/ 6871347 h 6871347"/>
              <a:gd name="connsiteX3" fmla="*/ 0 w 8546763"/>
              <a:gd name="connsiteY3" fmla="*/ 6857999 h 6871347"/>
              <a:gd name="connsiteX4" fmla="*/ 0 w 8546763"/>
              <a:gd name="connsiteY4" fmla="*/ 0 h 687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6763" h="6871347">
                <a:moveTo>
                  <a:pt x="0" y="0"/>
                </a:moveTo>
                <a:lnTo>
                  <a:pt x="8546763" y="0"/>
                </a:lnTo>
                <a:lnTo>
                  <a:pt x="5352774" y="6871347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8E165-B1CB-4C4B-8055-FF1B6A1BDC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663" y="524475"/>
            <a:ext cx="3510389" cy="717176"/>
          </a:xfrm>
          <a:prstGeom prst="rect">
            <a:avLst/>
          </a:prstGeom>
        </p:spPr>
      </p:pic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 userDrawn="1"/>
        </p:nvSpPr>
        <p:spPr>
          <a:xfrm flipV="1">
            <a:off x="5314951" y="-19282"/>
            <a:ext cx="2596766" cy="6941576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561" y="1780413"/>
            <a:ext cx="6621522" cy="1671093"/>
          </a:xfrm>
        </p:spPr>
        <p:txBody>
          <a:bodyPr anchor="t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1" i="0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52253213-4E87-8F49-B8FA-FE7D99F4D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189" y="3724856"/>
            <a:ext cx="5689601" cy="1173662"/>
          </a:xfrm>
        </p:spPr>
        <p:txBody>
          <a:bodyPr anchor="t">
            <a:norm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A0FAAB-3436-1741-97E8-2987027BE9A2}"/>
              </a:ext>
            </a:extLst>
          </p:cNvPr>
          <p:cNvGrpSpPr/>
          <p:nvPr userDrawn="1"/>
        </p:nvGrpSpPr>
        <p:grpSpPr>
          <a:xfrm>
            <a:off x="9459854" y="3421312"/>
            <a:ext cx="3960000" cy="5673803"/>
            <a:chOff x="9459854" y="3421312"/>
            <a:chExt cx="3960000" cy="5673803"/>
          </a:xfrm>
        </p:grpSpPr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BBEF4A6A-312F-774F-9FF0-3C66FD7CC42B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10683581" y="3421312"/>
              <a:ext cx="2160000" cy="21600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2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9E574038-34A2-964E-AB32-952E93898D4F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11315833" y="4895270"/>
              <a:ext cx="1310400" cy="13104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3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8F6C61-9228-D940-93A5-1F3BCC26EA1A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9459854" y="5135115"/>
              <a:ext cx="3960000" cy="3960000"/>
            </a:xfrm>
            <a:prstGeom prst="arc">
              <a:avLst>
                <a:gd name="adj1" fmla="val 6523833"/>
                <a:gd name="adj2" fmla="val 13113890"/>
              </a:avLst>
            </a:prstGeom>
            <a:ln w="203200">
              <a:solidFill>
                <a:schemeClr val="accent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2964414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29EBD8-7694-B443-8CF7-116C889ACF2A}"/>
              </a:ext>
            </a:extLst>
          </p:cNvPr>
          <p:cNvSpPr/>
          <p:nvPr/>
        </p:nvSpPr>
        <p:spPr>
          <a:xfrm rot="10800000">
            <a:off x="0" y="0"/>
            <a:ext cx="12239800" cy="68821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/>
        </p:nvSpPr>
        <p:spPr>
          <a:xfrm>
            <a:off x="0" y="0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6225F6-CCDF-F847-9005-05209A47CF1F}"/>
              </a:ext>
            </a:extLst>
          </p:cNvPr>
          <p:cNvSpPr/>
          <p:nvPr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A08F7D1-4F7E-6340-AACB-ACF11AD27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842185"/>
            <a:ext cx="12239801" cy="1173631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6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 userDrawn="1"/>
        </p:nvSpPr>
        <p:spPr>
          <a:xfrm>
            <a:off x="0" y="0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B16225F6-CCDF-F847-9005-05209A47CF1F}"/>
              </a:ext>
            </a:extLst>
          </p:cNvPr>
          <p:cNvSpPr/>
          <p:nvPr userDrawn="1"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1">
            <a:extLst>
              <a:ext uri="{FF2B5EF4-FFF2-40B4-BE49-F238E27FC236}">
                <a16:creationId xmlns:a16="http://schemas.microsoft.com/office/drawing/2014/main" id="{1D1AA5A2-4D6F-C247-80A1-D9335F969DC1}"/>
              </a:ext>
            </a:extLst>
          </p:cNvPr>
          <p:cNvSpPr/>
          <p:nvPr userDrawn="1"/>
        </p:nvSpPr>
        <p:spPr>
          <a:xfrm>
            <a:off x="11581129" y="6201197"/>
            <a:ext cx="576000" cy="576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Circle">
            <a:extLst>
              <a:ext uri="{FF2B5EF4-FFF2-40B4-BE49-F238E27FC236}">
                <a16:creationId xmlns:a16="http://schemas.microsoft.com/office/drawing/2014/main" id="{1F4D56BA-7403-3C41-89AC-1CB7EB9DFDBD}"/>
              </a:ext>
            </a:extLst>
          </p:cNvPr>
          <p:cNvSpPr>
            <a:spLocks noChangeAspect="1"/>
          </p:cNvSpPr>
          <p:nvPr userDrawn="1"/>
        </p:nvSpPr>
        <p:spPr>
          <a:xfrm>
            <a:off x="11653128" y="6273197"/>
            <a:ext cx="432001" cy="432000"/>
          </a:xfrm>
          <a:prstGeom prst="ellipse">
            <a:avLst/>
          </a:prstGeom>
          <a:solidFill>
            <a:schemeClr val="accent5">
              <a:lumMod val="20000"/>
              <a:lumOff val="80000"/>
              <a:alpha val="76000"/>
            </a:schemeClr>
          </a:solidFill>
          <a:ln w="381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904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29EBD8-7694-B443-8CF7-116C889ACF2A}"/>
              </a:ext>
            </a:extLst>
          </p:cNvPr>
          <p:cNvSpPr/>
          <p:nvPr/>
        </p:nvSpPr>
        <p:spPr>
          <a:xfrm rot="10800000">
            <a:off x="0" y="0"/>
            <a:ext cx="12239800" cy="68821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/>
        </p:nvSpPr>
        <p:spPr>
          <a:xfrm>
            <a:off x="0" y="0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9EA62D1-29F5-9942-93D9-7AD3DC133D5A}"/>
              </a:ext>
            </a:extLst>
          </p:cNvPr>
          <p:cNvSpPr/>
          <p:nvPr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72D82E5-5894-044E-BFED-495627D9D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842185"/>
            <a:ext cx="12239801" cy="1173631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6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 userDrawn="1"/>
        </p:nvSpPr>
        <p:spPr>
          <a:xfrm>
            <a:off x="0" y="0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Rectangle 38">
            <a:extLst>
              <a:ext uri="{FF2B5EF4-FFF2-40B4-BE49-F238E27FC236}">
                <a16:creationId xmlns:a16="http://schemas.microsoft.com/office/drawing/2014/main" id="{49EA62D1-29F5-9942-93D9-7AD3DC133D5A}"/>
              </a:ext>
            </a:extLst>
          </p:cNvPr>
          <p:cNvSpPr/>
          <p:nvPr userDrawn="1"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40">
            <a:extLst>
              <a:ext uri="{FF2B5EF4-FFF2-40B4-BE49-F238E27FC236}">
                <a16:creationId xmlns:a16="http://schemas.microsoft.com/office/drawing/2014/main" id="{458BE4B8-A0B2-C64D-B8E2-8A83191B6F27}"/>
              </a:ext>
            </a:extLst>
          </p:cNvPr>
          <p:cNvSpPr/>
          <p:nvPr userDrawn="1"/>
        </p:nvSpPr>
        <p:spPr>
          <a:xfrm>
            <a:off x="11581129" y="6201197"/>
            <a:ext cx="576000" cy="576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Circle">
            <a:extLst>
              <a:ext uri="{FF2B5EF4-FFF2-40B4-BE49-F238E27FC236}">
                <a16:creationId xmlns:a16="http://schemas.microsoft.com/office/drawing/2014/main" id="{DAB17B26-4539-F949-83EA-A730D7B9C51D}"/>
              </a:ext>
            </a:extLst>
          </p:cNvPr>
          <p:cNvSpPr>
            <a:spLocks noChangeAspect="1"/>
          </p:cNvSpPr>
          <p:nvPr userDrawn="1"/>
        </p:nvSpPr>
        <p:spPr>
          <a:xfrm>
            <a:off x="11653128" y="6273197"/>
            <a:ext cx="432001" cy="432000"/>
          </a:xfrm>
          <a:prstGeom prst="ellipse">
            <a:avLst/>
          </a:prstGeom>
          <a:solidFill>
            <a:schemeClr val="accent5">
              <a:lumMod val="20000"/>
              <a:lumOff val="80000"/>
              <a:alpha val="76000"/>
            </a:schemeClr>
          </a:solidFill>
          <a:ln w="381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401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E91A-03D6-0646-8370-2E447715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-8360"/>
            <a:ext cx="12195313" cy="532748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45244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32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4A6D3F59-5081-1641-8C7A-014687A48F24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660606" y="795226"/>
            <a:ext cx="10786327" cy="5275373"/>
          </a:xfrm>
        </p:spPr>
        <p:txBody>
          <a:bodyPr anchor="t" anchorCtr="0"/>
          <a:lstStyle>
            <a:lvl1pPr>
              <a:defRPr sz="32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>
              <a:defRPr sz="28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4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20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8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DBE02C-60E6-4148-BE66-7079052704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606" y="6201197"/>
            <a:ext cx="10786327" cy="576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49BC6-7EB4-8344-A553-EAE7C52E9F6D}"/>
              </a:ext>
            </a:extLst>
          </p:cNvPr>
          <p:cNvSpPr/>
          <p:nvPr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185F09-C269-1347-A42C-735F0FC1012D}"/>
              </a:ext>
            </a:extLst>
          </p:cNvPr>
          <p:cNvSpPr>
            <a:spLocks noChangeAspect="1"/>
          </p:cNvSpPr>
          <p:nvPr/>
        </p:nvSpPr>
        <p:spPr>
          <a:xfrm>
            <a:off x="11669369" y="6303680"/>
            <a:ext cx="396000" cy="3960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CE5370C9-BB2B-3445-8CA2-9C8684E4B0CD}"/>
              </a:ext>
            </a:extLst>
          </p:cNvPr>
          <p:cNvSpPr>
            <a:spLocks noChangeAspect="1"/>
          </p:cNvSpPr>
          <p:nvPr/>
        </p:nvSpPr>
        <p:spPr>
          <a:xfrm>
            <a:off x="11705368" y="6339680"/>
            <a:ext cx="324001" cy="324000"/>
          </a:xfrm>
          <a:prstGeom prst="ellipse">
            <a:avLst/>
          </a:prstGeom>
          <a:solidFill>
            <a:schemeClr val="bg1">
              <a:alpha val="76000"/>
            </a:schemeClr>
          </a:solidFill>
          <a:ln w="381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A2F6EAE-97FD-1947-B338-C9FAE428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369" y="6303681"/>
            <a:ext cx="396000" cy="396000"/>
          </a:xfrm>
        </p:spPr>
        <p:txBody>
          <a:bodyPr anchor="ctr"/>
          <a:lstStyle>
            <a:lvl1pPr algn="ctr">
              <a:defRPr kumimoji="0" lang="hu-HU" sz="800" b="1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0049BC6-7EB4-8344-A553-EAE7C52E9F6D}"/>
              </a:ext>
            </a:extLst>
          </p:cNvPr>
          <p:cNvSpPr/>
          <p:nvPr userDrawn="1"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Rounded Rectangle 14">
            <a:extLst>
              <a:ext uri="{FF2B5EF4-FFF2-40B4-BE49-F238E27FC236}">
                <a16:creationId xmlns:a16="http://schemas.microsoft.com/office/drawing/2014/main" id="{B2185F09-C269-1347-A42C-735F0FC1012D}"/>
              </a:ext>
            </a:extLst>
          </p:cNvPr>
          <p:cNvSpPr/>
          <p:nvPr userDrawn="1"/>
        </p:nvSpPr>
        <p:spPr>
          <a:xfrm>
            <a:off x="11581129" y="6201197"/>
            <a:ext cx="576000" cy="57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Circle">
            <a:extLst>
              <a:ext uri="{FF2B5EF4-FFF2-40B4-BE49-F238E27FC236}">
                <a16:creationId xmlns:a16="http://schemas.microsoft.com/office/drawing/2014/main" id="{CE5370C9-BB2B-3445-8CA2-9C8684E4B0CD}"/>
              </a:ext>
            </a:extLst>
          </p:cNvPr>
          <p:cNvSpPr>
            <a:spLocks noChangeAspect="1"/>
          </p:cNvSpPr>
          <p:nvPr userDrawn="1"/>
        </p:nvSpPr>
        <p:spPr>
          <a:xfrm>
            <a:off x="11653128" y="6273197"/>
            <a:ext cx="432001" cy="432000"/>
          </a:xfrm>
          <a:prstGeom prst="ellipse">
            <a:avLst/>
          </a:prstGeom>
          <a:solidFill>
            <a:schemeClr val="bg1">
              <a:alpha val="76000"/>
            </a:schemeClr>
          </a:solidFill>
          <a:ln w="381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280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text - without #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E91A-03D6-0646-8370-2E447715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-8360"/>
            <a:ext cx="12195313" cy="532748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45244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32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4A6D3F59-5081-1641-8C7A-014687A48F24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660606" y="795226"/>
            <a:ext cx="10786327" cy="5275373"/>
          </a:xfrm>
        </p:spPr>
        <p:txBody>
          <a:bodyPr anchor="t" anchorCtr="0"/>
          <a:lstStyle>
            <a:lvl1pPr>
              <a:defRPr sz="32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>
              <a:defRPr sz="28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4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20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8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DBE02C-60E6-4148-BE66-7079052704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606" y="6201197"/>
            <a:ext cx="10786327" cy="576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49BC6-7EB4-8344-A553-EAE7C52E9F6D}"/>
              </a:ext>
            </a:extLst>
          </p:cNvPr>
          <p:cNvSpPr/>
          <p:nvPr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42632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867DB3-23D9-644B-BDA7-A389958630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1136" y="2615"/>
            <a:ext cx="5750864" cy="6888247"/>
          </a:xfrm>
          <a:prstGeom prst="rect">
            <a:avLst/>
          </a:prstGeom>
        </p:spPr>
      </p:pic>
      <p:sp>
        <p:nvSpPr>
          <p:cNvPr id="13" name="Rectangle 63">
            <a:extLst>
              <a:ext uri="{FF2B5EF4-FFF2-40B4-BE49-F238E27FC236}">
                <a16:creationId xmlns:a16="http://schemas.microsoft.com/office/drawing/2014/main" id="{71FA6C8E-FB8E-264F-80A7-DD61CBD2F403}"/>
              </a:ext>
            </a:extLst>
          </p:cNvPr>
          <p:cNvSpPr/>
          <p:nvPr/>
        </p:nvSpPr>
        <p:spPr>
          <a:xfrm rot="10800000">
            <a:off x="0" y="-13349"/>
            <a:ext cx="8817396" cy="6890863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2116836 w 7882390"/>
              <a:gd name="connsiteY0" fmla="*/ 0 h 6892184"/>
              <a:gd name="connsiteX1" fmla="*/ 7882390 w 7882390"/>
              <a:gd name="connsiteY1" fmla="*/ 20736 h 6892184"/>
              <a:gd name="connsiteX2" fmla="*/ 7882390 w 7882390"/>
              <a:gd name="connsiteY2" fmla="*/ 6878737 h 6892184"/>
              <a:gd name="connsiteX3" fmla="*/ 0 w 7882390"/>
              <a:gd name="connsiteY3" fmla="*/ 6892184 h 6892184"/>
              <a:gd name="connsiteX4" fmla="*/ 2116836 w 7882390"/>
              <a:gd name="connsiteY4" fmla="*/ 0 h 6892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92184">
                <a:moveTo>
                  <a:pt x="2116836" y="0"/>
                </a:moveTo>
                <a:lnTo>
                  <a:pt x="7882390" y="20736"/>
                </a:lnTo>
                <a:lnTo>
                  <a:pt x="7882390" y="6878737"/>
                </a:lnTo>
                <a:lnTo>
                  <a:pt x="0" y="6892184"/>
                </a:lnTo>
                <a:lnTo>
                  <a:pt x="2116836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Rechteck 6">
            <a:extLst>
              <a:ext uri="{FF2B5EF4-FFF2-40B4-BE49-F238E27FC236}">
                <a16:creationId xmlns:a16="http://schemas.microsoft.com/office/drawing/2014/main" id="{0ABE14BC-B767-7747-ABAD-24300FC155A4}"/>
              </a:ext>
            </a:extLst>
          </p:cNvPr>
          <p:cNvSpPr/>
          <p:nvPr/>
        </p:nvSpPr>
        <p:spPr>
          <a:xfrm>
            <a:off x="-6569" y="-1"/>
            <a:ext cx="8823952" cy="6890864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86285"/>
              <a:gd name="connsiteX1" fmla="*/ 7882391 w 7882391"/>
              <a:gd name="connsiteY1" fmla="*/ 0 h 6886285"/>
              <a:gd name="connsiteX2" fmla="*/ 5781275 w 7882391"/>
              <a:gd name="connsiteY2" fmla="*/ 6886285 h 6886285"/>
              <a:gd name="connsiteX3" fmla="*/ 0 w 7882391"/>
              <a:gd name="connsiteY3" fmla="*/ 6857999 h 6886285"/>
              <a:gd name="connsiteX4" fmla="*/ 0 w 7882391"/>
              <a:gd name="connsiteY4" fmla="*/ 0 h 6886285"/>
              <a:gd name="connsiteX0" fmla="*/ 0 w 7882391"/>
              <a:gd name="connsiteY0" fmla="*/ 0 h 6859468"/>
              <a:gd name="connsiteX1" fmla="*/ 7882391 w 7882391"/>
              <a:gd name="connsiteY1" fmla="*/ 0 h 6859468"/>
              <a:gd name="connsiteX2" fmla="*/ 5787238 w 7882391"/>
              <a:gd name="connsiteY2" fmla="*/ 6859468 h 6859468"/>
              <a:gd name="connsiteX3" fmla="*/ 0 w 7882391"/>
              <a:gd name="connsiteY3" fmla="*/ 6857999 h 6859468"/>
              <a:gd name="connsiteX4" fmla="*/ 0 w 7882391"/>
              <a:gd name="connsiteY4" fmla="*/ 0 h 685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9468">
                <a:moveTo>
                  <a:pt x="0" y="0"/>
                </a:moveTo>
                <a:lnTo>
                  <a:pt x="7882391" y="0"/>
                </a:lnTo>
                <a:lnTo>
                  <a:pt x="5787238" y="6859468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Circle">
            <a:extLst>
              <a:ext uri="{FF2B5EF4-FFF2-40B4-BE49-F238E27FC236}">
                <a16:creationId xmlns:a16="http://schemas.microsoft.com/office/drawing/2014/main" id="{529B5F1D-7F7B-F74D-9E0A-882D2683431D}"/>
              </a:ext>
            </a:extLst>
          </p:cNvPr>
          <p:cNvSpPr>
            <a:spLocks noChangeAspect="1"/>
          </p:cNvSpPr>
          <p:nvPr/>
        </p:nvSpPr>
        <p:spPr>
          <a:xfrm>
            <a:off x="2347480" y="1412764"/>
            <a:ext cx="2376004" cy="2376000"/>
          </a:xfrm>
          <a:prstGeom prst="ellipse">
            <a:avLst/>
          </a:prstGeom>
          <a:solidFill>
            <a:schemeClr val="accent4"/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phic 43" descr="Clock">
            <a:extLst>
              <a:ext uri="{FF2B5EF4-FFF2-40B4-BE49-F238E27FC236}">
                <a16:creationId xmlns:a16="http://schemas.microsoft.com/office/drawing/2014/main" id="{48805E73-A490-234C-B04C-0483A7841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5482" y="1700764"/>
            <a:ext cx="1800000" cy="1800000"/>
          </a:xfrm>
          <a:prstGeom prst="rect">
            <a:avLst/>
          </a:prstGeom>
        </p:spPr>
      </p:pic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B4D9D202-9FDD-8D48-96B5-D5D2A6A325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0099" y="4934148"/>
            <a:ext cx="4046216" cy="855704"/>
          </a:xfrm>
        </p:spPr>
        <p:txBody>
          <a:bodyPr anchor="b">
            <a:noAutofit/>
          </a:bodyPr>
          <a:lstStyle>
            <a:lvl1pPr marL="0" indent="0" algn="ctr">
              <a:buNone/>
              <a:def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Thin" panose="020B0403020202020204" pitchFamily="34" charset="0"/>
                <a:cs typeface="Arial" panose="020B0604020202020204" pitchFamily="34" charset="0"/>
                <a:sym typeface="Helvetica Neue"/>
              </a:defRPr>
            </a:lvl1pPr>
            <a:lvl2pPr>
              <a:defRPr kumimoji="0" 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2pPr>
            <a:lvl3pPr>
              <a:defRPr kumimoji="0" 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3pPr>
            <a:lvl4pPr>
              <a:defRPr kumimoji="0" 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4pPr>
            <a:lvl5pPr>
              <a:defRPr kumimoji="0" lang="hu-HU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5pPr>
          </a:lstStyle>
          <a:p>
            <a:pPr lvl="0"/>
            <a:r>
              <a:rPr lang="en-US" dirty="0"/>
              <a:t>20 perc</a:t>
            </a:r>
          </a:p>
        </p:txBody>
      </p:sp>
      <p:sp>
        <p:nvSpPr>
          <p:cNvPr id="49" name="Title 7">
            <a:extLst>
              <a:ext uri="{FF2B5EF4-FFF2-40B4-BE49-F238E27FC236}">
                <a16:creationId xmlns:a16="http://schemas.microsoft.com/office/drawing/2014/main" id="{5074972A-7605-DB48-9F5D-5D7C93761C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099" y="4012058"/>
            <a:ext cx="4045973" cy="855704"/>
          </a:xfrm>
        </p:spPr>
        <p:txBody>
          <a:bodyPr anchor="b">
            <a:normAutofit/>
          </a:bodyPr>
          <a:lstStyle>
            <a:lvl1pPr algn="ctr">
              <a:defRPr kumimoji="0" lang="en-US" sz="4000" b="1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 err="1"/>
              <a:t>Szünet</a:t>
            </a:r>
            <a:endParaRPr lang="hu-HU" dirty="0"/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2115FFAF-E40D-8649-8CC9-31922A7C12E9}"/>
              </a:ext>
            </a:extLst>
          </p:cNvPr>
          <p:cNvSpPr/>
          <p:nvPr/>
        </p:nvSpPr>
        <p:spPr>
          <a:xfrm flipV="1">
            <a:off x="6440893" y="-91489"/>
            <a:ext cx="2376004" cy="7040978"/>
          </a:xfrm>
          <a:prstGeom prst="line">
            <a:avLst/>
          </a:prstGeom>
          <a:ln w="1016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B3867DB3-23D9-644B-BDA7-A38995863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1136" y="2616"/>
            <a:ext cx="5750864" cy="6856594"/>
          </a:xfrm>
          <a:prstGeom prst="rect">
            <a:avLst/>
          </a:prstGeom>
        </p:spPr>
      </p:pic>
      <p:sp>
        <p:nvSpPr>
          <p:cNvPr id="12" name="Rectangle 63">
            <a:extLst>
              <a:ext uri="{FF2B5EF4-FFF2-40B4-BE49-F238E27FC236}">
                <a16:creationId xmlns:a16="http://schemas.microsoft.com/office/drawing/2014/main" id="{71FA6C8E-FB8E-264F-80A7-DD61CBD2F403}"/>
              </a:ext>
            </a:extLst>
          </p:cNvPr>
          <p:cNvSpPr/>
          <p:nvPr userDrawn="1"/>
        </p:nvSpPr>
        <p:spPr>
          <a:xfrm rot="10800000">
            <a:off x="0" y="-13349"/>
            <a:ext cx="8817396" cy="6890863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2116836 w 7882390"/>
              <a:gd name="connsiteY0" fmla="*/ 0 h 6892184"/>
              <a:gd name="connsiteX1" fmla="*/ 7882390 w 7882390"/>
              <a:gd name="connsiteY1" fmla="*/ 20736 h 6892184"/>
              <a:gd name="connsiteX2" fmla="*/ 7882390 w 7882390"/>
              <a:gd name="connsiteY2" fmla="*/ 6878737 h 6892184"/>
              <a:gd name="connsiteX3" fmla="*/ 0 w 7882390"/>
              <a:gd name="connsiteY3" fmla="*/ 6892184 h 6892184"/>
              <a:gd name="connsiteX4" fmla="*/ 2116836 w 7882390"/>
              <a:gd name="connsiteY4" fmla="*/ 0 h 6892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92184">
                <a:moveTo>
                  <a:pt x="2116836" y="0"/>
                </a:moveTo>
                <a:lnTo>
                  <a:pt x="7882390" y="20736"/>
                </a:lnTo>
                <a:lnTo>
                  <a:pt x="7882390" y="6878737"/>
                </a:lnTo>
                <a:lnTo>
                  <a:pt x="0" y="6892184"/>
                </a:lnTo>
                <a:lnTo>
                  <a:pt x="2116836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Rechteck 6">
            <a:extLst>
              <a:ext uri="{FF2B5EF4-FFF2-40B4-BE49-F238E27FC236}">
                <a16:creationId xmlns:a16="http://schemas.microsoft.com/office/drawing/2014/main" id="{0ABE14BC-B767-7747-ABAD-24300FC155A4}"/>
              </a:ext>
            </a:extLst>
          </p:cNvPr>
          <p:cNvSpPr/>
          <p:nvPr userDrawn="1"/>
        </p:nvSpPr>
        <p:spPr>
          <a:xfrm>
            <a:off x="-6569" y="-1"/>
            <a:ext cx="8823952" cy="6890864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86285"/>
              <a:gd name="connsiteX1" fmla="*/ 7882391 w 7882391"/>
              <a:gd name="connsiteY1" fmla="*/ 0 h 6886285"/>
              <a:gd name="connsiteX2" fmla="*/ 5781275 w 7882391"/>
              <a:gd name="connsiteY2" fmla="*/ 6886285 h 6886285"/>
              <a:gd name="connsiteX3" fmla="*/ 0 w 7882391"/>
              <a:gd name="connsiteY3" fmla="*/ 6857999 h 6886285"/>
              <a:gd name="connsiteX4" fmla="*/ 0 w 7882391"/>
              <a:gd name="connsiteY4" fmla="*/ 0 h 6886285"/>
              <a:gd name="connsiteX0" fmla="*/ 0 w 7882391"/>
              <a:gd name="connsiteY0" fmla="*/ 0 h 6859468"/>
              <a:gd name="connsiteX1" fmla="*/ 7882391 w 7882391"/>
              <a:gd name="connsiteY1" fmla="*/ 0 h 6859468"/>
              <a:gd name="connsiteX2" fmla="*/ 5787238 w 7882391"/>
              <a:gd name="connsiteY2" fmla="*/ 6859468 h 6859468"/>
              <a:gd name="connsiteX3" fmla="*/ 0 w 7882391"/>
              <a:gd name="connsiteY3" fmla="*/ 6857999 h 6859468"/>
              <a:gd name="connsiteX4" fmla="*/ 0 w 7882391"/>
              <a:gd name="connsiteY4" fmla="*/ 0 h 685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9468">
                <a:moveTo>
                  <a:pt x="0" y="0"/>
                </a:moveTo>
                <a:lnTo>
                  <a:pt x="7882391" y="0"/>
                </a:lnTo>
                <a:lnTo>
                  <a:pt x="5787238" y="6859468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529B5F1D-7F7B-F74D-9E0A-882D2683431D}"/>
              </a:ext>
            </a:extLst>
          </p:cNvPr>
          <p:cNvSpPr>
            <a:spLocks noChangeAspect="1"/>
          </p:cNvSpPr>
          <p:nvPr userDrawn="1"/>
        </p:nvSpPr>
        <p:spPr>
          <a:xfrm>
            <a:off x="2347480" y="1412764"/>
            <a:ext cx="2376004" cy="2376000"/>
          </a:xfrm>
          <a:prstGeom prst="ellipse">
            <a:avLst/>
          </a:prstGeom>
          <a:solidFill>
            <a:schemeClr val="accent4"/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aphic 43" descr="Clock">
            <a:extLst>
              <a:ext uri="{FF2B5EF4-FFF2-40B4-BE49-F238E27FC236}">
                <a16:creationId xmlns:a16="http://schemas.microsoft.com/office/drawing/2014/main" id="{48805E73-A490-234C-B04C-0483A78417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5482" y="1700764"/>
            <a:ext cx="1800000" cy="1800000"/>
          </a:xfrm>
          <a:prstGeom prst="rect">
            <a:avLst/>
          </a:prstGeom>
        </p:spPr>
      </p:pic>
      <p:sp>
        <p:nvSpPr>
          <p:cNvPr id="18" name="Line">
            <a:extLst>
              <a:ext uri="{FF2B5EF4-FFF2-40B4-BE49-F238E27FC236}">
                <a16:creationId xmlns:a16="http://schemas.microsoft.com/office/drawing/2014/main" id="{2115FFAF-E40D-8649-8CC9-31922A7C12E9}"/>
              </a:ext>
            </a:extLst>
          </p:cNvPr>
          <p:cNvSpPr/>
          <p:nvPr userDrawn="1"/>
        </p:nvSpPr>
        <p:spPr>
          <a:xfrm flipV="1">
            <a:off x="6441379" y="-165102"/>
            <a:ext cx="2376004" cy="7040978"/>
          </a:xfrm>
          <a:prstGeom prst="line">
            <a:avLst/>
          </a:prstGeom>
          <a:ln w="1016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884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unch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75B471D-E53D-CA4F-A506-EC48F6706B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00" y="-1"/>
            <a:ext cx="5757400" cy="6876578"/>
          </a:xfrm>
          <a:prstGeom prst="rect">
            <a:avLst/>
          </a:prstGeom>
        </p:spPr>
      </p:pic>
      <p:sp>
        <p:nvSpPr>
          <p:cNvPr id="13" name="Rectangle 63">
            <a:extLst>
              <a:ext uri="{FF2B5EF4-FFF2-40B4-BE49-F238E27FC236}">
                <a16:creationId xmlns:a16="http://schemas.microsoft.com/office/drawing/2014/main" id="{71FA6C8E-FB8E-264F-80A7-DD61CBD2F403}"/>
              </a:ext>
            </a:extLst>
          </p:cNvPr>
          <p:cNvSpPr/>
          <p:nvPr/>
        </p:nvSpPr>
        <p:spPr>
          <a:xfrm rot="10800000">
            <a:off x="0" y="-13349"/>
            <a:ext cx="8817396" cy="6890863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2116836 w 7882390"/>
              <a:gd name="connsiteY0" fmla="*/ 0 h 6892184"/>
              <a:gd name="connsiteX1" fmla="*/ 7882390 w 7882390"/>
              <a:gd name="connsiteY1" fmla="*/ 20736 h 6892184"/>
              <a:gd name="connsiteX2" fmla="*/ 7882390 w 7882390"/>
              <a:gd name="connsiteY2" fmla="*/ 6878737 h 6892184"/>
              <a:gd name="connsiteX3" fmla="*/ 0 w 7882390"/>
              <a:gd name="connsiteY3" fmla="*/ 6892184 h 6892184"/>
              <a:gd name="connsiteX4" fmla="*/ 2116836 w 7882390"/>
              <a:gd name="connsiteY4" fmla="*/ 0 h 6892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92184">
                <a:moveTo>
                  <a:pt x="2116836" y="0"/>
                </a:moveTo>
                <a:lnTo>
                  <a:pt x="7882390" y="20736"/>
                </a:lnTo>
                <a:lnTo>
                  <a:pt x="7882390" y="6878737"/>
                </a:lnTo>
                <a:lnTo>
                  <a:pt x="0" y="6892184"/>
                </a:lnTo>
                <a:lnTo>
                  <a:pt x="2116836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Rechteck 6">
            <a:extLst>
              <a:ext uri="{FF2B5EF4-FFF2-40B4-BE49-F238E27FC236}">
                <a16:creationId xmlns:a16="http://schemas.microsoft.com/office/drawing/2014/main" id="{0ABE14BC-B767-7747-ABAD-24300FC155A4}"/>
              </a:ext>
            </a:extLst>
          </p:cNvPr>
          <p:cNvSpPr/>
          <p:nvPr/>
        </p:nvSpPr>
        <p:spPr>
          <a:xfrm>
            <a:off x="-6569" y="-1"/>
            <a:ext cx="8823952" cy="6890864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86285"/>
              <a:gd name="connsiteX1" fmla="*/ 7882391 w 7882391"/>
              <a:gd name="connsiteY1" fmla="*/ 0 h 6886285"/>
              <a:gd name="connsiteX2" fmla="*/ 5781275 w 7882391"/>
              <a:gd name="connsiteY2" fmla="*/ 6886285 h 6886285"/>
              <a:gd name="connsiteX3" fmla="*/ 0 w 7882391"/>
              <a:gd name="connsiteY3" fmla="*/ 6857999 h 6886285"/>
              <a:gd name="connsiteX4" fmla="*/ 0 w 7882391"/>
              <a:gd name="connsiteY4" fmla="*/ 0 h 6886285"/>
              <a:gd name="connsiteX0" fmla="*/ 0 w 7882391"/>
              <a:gd name="connsiteY0" fmla="*/ 0 h 6859468"/>
              <a:gd name="connsiteX1" fmla="*/ 7882391 w 7882391"/>
              <a:gd name="connsiteY1" fmla="*/ 0 h 6859468"/>
              <a:gd name="connsiteX2" fmla="*/ 5787238 w 7882391"/>
              <a:gd name="connsiteY2" fmla="*/ 6859468 h 6859468"/>
              <a:gd name="connsiteX3" fmla="*/ 0 w 7882391"/>
              <a:gd name="connsiteY3" fmla="*/ 6857999 h 6859468"/>
              <a:gd name="connsiteX4" fmla="*/ 0 w 7882391"/>
              <a:gd name="connsiteY4" fmla="*/ 0 h 685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9468">
                <a:moveTo>
                  <a:pt x="0" y="0"/>
                </a:moveTo>
                <a:lnTo>
                  <a:pt x="7882391" y="0"/>
                </a:lnTo>
                <a:lnTo>
                  <a:pt x="5787238" y="6859468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D402B987-5CC5-6245-8FF1-65A3465B0BE4}"/>
              </a:ext>
            </a:extLst>
          </p:cNvPr>
          <p:cNvSpPr/>
          <p:nvPr/>
        </p:nvSpPr>
        <p:spPr>
          <a:xfrm flipV="1">
            <a:off x="6434357" y="-91489"/>
            <a:ext cx="2376004" cy="7040978"/>
          </a:xfrm>
          <a:prstGeom prst="line">
            <a:avLst/>
          </a:prstGeom>
          <a:ln w="1016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ircle">
            <a:extLst>
              <a:ext uri="{FF2B5EF4-FFF2-40B4-BE49-F238E27FC236}">
                <a16:creationId xmlns:a16="http://schemas.microsoft.com/office/drawing/2014/main" id="{526DA88F-46DF-4D4E-9417-8E1E1460E8A0}"/>
              </a:ext>
            </a:extLst>
          </p:cNvPr>
          <p:cNvSpPr>
            <a:spLocks noChangeAspect="1"/>
          </p:cNvSpPr>
          <p:nvPr/>
        </p:nvSpPr>
        <p:spPr>
          <a:xfrm>
            <a:off x="2349204" y="1427754"/>
            <a:ext cx="2376003" cy="2376000"/>
          </a:xfrm>
          <a:prstGeom prst="ellipse">
            <a:avLst/>
          </a:prstGeom>
          <a:solidFill>
            <a:schemeClr val="accent3">
              <a:alpha val="85000"/>
            </a:schemeClr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Graphic 22" descr="Pasta">
            <a:extLst>
              <a:ext uri="{FF2B5EF4-FFF2-40B4-BE49-F238E27FC236}">
                <a16:creationId xmlns:a16="http://schemas.microsoft.com/office/drawing/2014/main" id="{0EB16E95-DAAF-8242-9B6F-0C971AD6C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6251" y="1944800"/>
            <a:ext cx="1341907" cy="1341907"/>
          </a:xfrm>
          <a:prstGeom prst="rect">
            <a:avLst/>
          </a:prstGeom>
        </p:spPr>
      </p:pic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26DA97E6-C917-834D-9FD1-006B12D9EE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1283" y="4952865"/>
            <a:ext cx="4046216" cy="858460"/>
          </a:xfrm>
        </p:spPr>
        <p:txBody>
          <a:bodyPr anchor="b">
            <a:noAutofit/>
          </a:bodyPr>
          <a:lstStyle>
            <a:lvl1pPr marL="0" indent="0" algn="ctr">
              <a:buNone/>
              <a:def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Thin" panose="020B0403020202020204" pitchFamily="34" charset="0"/>
                <a:cs typeface="Arial" panose="020B0604020202020204" pitchFamily="34" charset="0"/>
                <a:sym typeface="Helvetica Neue"/>
              </a:defRPr>
            </a:lvl1pPr>
            <a:lvl2pPr>
              <a:defRPr kumimoji="0" 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2pPr>
            <a:lvl3pPr>
              <a:defRPr kumimoji="0" 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3pPr>
            <a:lvl4pPr>
              <a:defRPr kumimoji="0" 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4pPr>
            <a:lvl5pPr>
              <a:defRPr kumimoji="0" lang="hu-HU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5pPr>
          </a:lstStyle>
          <a:p>
            <a:pPr lvl="0"/>
            <a:r>
              <a:rPr lang="en-US" dirty="0"/>
              <a:t>12:00 - 13:00</a:t>
            </a:r>
          </a:p>
        </p:txBody>
      </p:sp>
      <p:sp>
        <p:nvSpPr>
          <p:cNvPr id="26" name="Title 7">
            <a:extLst>
              <a:ext uri="{FF2B5EF4-FFF2-40B4-BE49-F238E27FC236}">
                <a16:creationId xmlns:a16="http://schemas.microsoft.com/office/drawing/2014/main" id="{A448F63F-E347-A343-842B-397B0D10E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1283" y="4030775"/>
            <a:ext cx="4045973" cy="855704"/>
          </a:xfrm>
        </p:spPr>
        <p:txBody>
          <a:bodyPr anchor="b">
            <a:normAutofit/>
          </a:bodyPr>
          <a:lstStyle>
            <a:lvl1pPr algn="ctr">
              <a:defRPr kumimoji="0" lang="en-US" sz="4000" b="1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 err="1"/>
              <a:t>Ebédszünet</a:t>
            </a:r>
            <a:endParaRPr lang="hu-HU" dirty="0"/>
          </a:p>
        </p:txBody>
      </p:sp>
      <p:pic>
        <p:nvPicPr>
          <p:cNvPr id="10" name="Picture 19">
            <a:extLst>
              <a:ext uri="{FF2B5EF4-FFF2-40B4-BE49-F238E27FC236}">
                <a16:creationId xmlns:a16="http://schemas.microsoft.com/office/drawing/2014/main" id="{D75B471D-E53D-CA4F-A506-EC48F6706B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00" y="-18578"/>
            <a:ext cx="5757400" cy="6895155"/>
          </a:xfrm>
          <a:prstGeom prst="rect">
            <a:avLst/>
          </a:prstGeom>
        </p:spPr>
      </p:pic>
      <p:sp>
        <p:nvSpPr>
          <p:cNvPr id="11" name="Rectangle 63">
            <a:extLst>
              <a:ext uri="{FF2B5EF4-FFF2-40B4-BE49-F238E27FC236}">
                <a16:creationId xmlns:a16="http://schemas.microsoft.com/office/drawing/2014/main" id="{71FA6C8E-FB8E-264F-80A7-DD61CBD2F403}"/>
              </a:ext>
            </a:extLst>
          </p:cNvPr>
          <p:cNvSpPr/>
          <p:nvPr userDrawn="1"/>
        </p:nvSpPr>
        <p:spPr>
          <a:xfrm rot="10800000">
            <a:off x="0" y="-13349"/>
            <a:ext cx="8817396" cy="6890863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2116836 w 7882390"/>
              <a:gd name="connsiteY0" fmla="*/ 0 h 6892184"/>
              <a:gd name="connsiteX1" fmla="*/ 7882390 w 7882390"/>
              <a:gd name="connsiteY1" fmla="*/ 20736 h 6892184"/>
              <a:gd name="connsiteX2" fmla="*/ 7882390 w 7882390"/>
              <a:gd name="connsiteY2" fmla="*/ 6878737 h 6892184"/>
              <a:gd name="connsiteX3" fmla="*/ 0 w 7882390"/>
              <a:gd name="connsiteY3" fmla="*/ 6892184 h 6892184"/>
              <a:gd name="connsiteX4" fmla="*/ 2116836 w 7882390"/>
              <a:gd name="connsiteY4" fmla="*/ 0 h 6892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92184">
                <a:moveTo>
                  <a:pt x="2116836" y="0"/>
                </a:moveTo>
                <a:lnTo>
                  <a:pt x="7882390" y="20736"/>
                </a:lnTo>
                <a:lnTo>
                  <a:pt x="7882390" y="6878737"/>
                </a:lnTo>
                <a:lnTo>
                  <a:pt x="0" y="6892184"/>
                </a:lnTo>
                <a:lnTo>
                  <a:pt x="2116836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Rechteck 6">
            <a:extLst>
              <a:ext uri="{FF2B5EF4-FFF2-40B4-BE49-F238E27FC236}">
                <a16:creationId xmlns:a16="http://schemas.microsoft.com/office/drawing/2014/main" id="{0ABE14BC-B767-7747-ABAD-24300FC155A4}"/>
              </a:ext>
            </a:extLst>
          </p:cNvPr>
          <p:cNvSpPr/>
          <p:nvPr userDrawn="1"/>
        </p:nvSpPr>
        <p:spPr>
          <a:xfrm>
            <a:off x="-6569" y="-1"/>
            <a:ext cx="8823952" cy="6890864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86285"/>
              <a:gd name="connsiteX1" fmla="*/ 7882391 w 7882391"/>
              <a:gd name="connsiteY1" fmla="*/ 0 h 6886285"/>
              <a:gd name="connsiteX2" fmla="*/ 5781275 w 7882391"/>
              <a:gd name="connsiteY2" fmla="*/ 6886285 h 6886285"/>
              <a:gd name="connsiteX3" fmla="*/ 0 w 7882391"/>
              <a:gd name="connsiteY3" fmla="*/ 6857999 h 6886285"/>
              <a:gd name="connsiteX4" fmla="*/ 0 w 7882391"/>
              <a:gd name="connsiteY4" fmla="*/ 0 h 6886285"/>
              <a:gd name="connsiteX0" fmla="*/ 0 w 7882391"/>
              <a:gd name="connsiteY0" fmla="*/ 0 h 6859468"/>
              <a:gd name="connsiteX1" fmla="*/ 7882391 w 7882391"/>
              <a:gd name="connsiteY1" fmla="*/ 0 h 6859468"/>
              <a:gd name="connsiteX2" fmla="*/ 5787238 w 7882391"/>
              <a:gd name="connsiteY2" fmla="*/ 6859468 h 6859468"/>
              <a:gd name="connsiteX3" fmla="*/ 0 w 7882391"/>
              <a:gd name="connsiteY3" fmla="*/ 6857999 h 6859468"/>
              <a:gd name="connsiteX4" fmla="*/ 0 w 7882391"/>
              <a:gd name="connsiteY4" fmla="*/ 0 h 685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9468">
                <a:moveTo>
                  <a:pt x="0" y="0"/>
                </a:moveTo>
                <a:lnTo>
                  <a:pt x="7882391" y="0"/>
                </a:lnTo>
                <a:lnTo>
                  <a:pt x="5787238" y="6859468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D402B987-5CC5-6245-8FF1-65A3465B0BE4}"/>
              </a:ext>
            </a:extLst>
          </p:cNvPr>
          <p:cNvSpPr/>
          <p:nvPr userDrawn="1"/>
        </p:nvSpPr>
        <p:spPr>
          <a:xfrm flipV="1">
            <a:off x="6441379" y="-165102"/>
            <a:ext cx="2376004" cy="7040978"/>
          </a:xfrm>
          <a:prstGeom prst="line">
            <a:avLst/>
          </a:prstGeom>
          <a:ln w="1016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526DA88F-46DF-4D4E-9417-8E1E1460E8A0}"/>
              </a:ext>
            </a:extLst>
          </p:cNvPr>
          <p:cNvSpPr>
            <a:spLocks noChangeAspect="1"/>
          </p:cNvSpPr>
          <p:nvPr userDrawn="1"/>
        </p:nvSpPr>
        <p:spPr>
          <a:xfrm>
            <a:off x="2349204" y="1427754"/>
            <a:ext cx="2376003" cy="2376000"/>
          </a:xfrm>
          <a:prstGeom prst="ellipse">
            <a:avLst/>
          </a:prstGeom>
          <a:solidFill>
            <a:schemeClr val="accent3">
              <a:alpha val="85000"/>
            </a:schemeClr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aphic 22" descr="Pasta">
            <a:extLst>
              <a:ext uri="{FF2B5EF4-FFF2-40B4-BE49-F238E27FC236}">
                <a16:creationId xmlns:a16="http://schemas.microsoft.com/office/drawing/2014/main" id="{0EB16E95-DAAF-8242-9B6F-0C971AD6C5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6251" y="1944800"/>
            <a:ext cx="1341907" cy="1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15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6">
            <a:extLst>
              <a:ext uri="{FF2B5EF4-FFF2-40B4-BE49-F238E27FC236}">
                <a16:creationId xmlns:a16="http://schemas.microsoft.com/office/drawing/2014/main" id="{94A97DD3-8033-D340-B873-174EA8A02C08}"/>
              </a:ext>
            </a:extLst>
          </p:cNvPr>
          <p:cNvSpPr/>
          <p:nvPr/>
        </p:nvSpPr>
        <p:spPr>
          <a:xfrm>
            <a:off x="0" y="6968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D85205-C73E-9840-A75F-46F8409A11BA}"/>
              </a:ext>
            </a:extLst>
          </p:cNvPr>
          <p:cNvSpPr/>
          <p:nvPr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8E855B-0625-7E46-AF96-91351538A2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2302" y="5913885"/>
            <a:ext cx="2535193" cy="75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6FD779-292F-F942-89FB-DCF73E959310}"/>
              </a:ext>
            </a:extLst>
          </p:cNvPr>
          <p:cNvSpPr txBox="1"/>
          <p:nvPr/>
        </p:nvSpPr>
        <p:spPr>
          <a:xfrm>
            <a:off x="0" y="301350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4A97DD3-8033-D340-B873-174EA8A02C08}"/>
              </a:ext>
            </a:extLst>
          </p:cNvPr>
          <p:cNvSpPr/>
          <p:nvPr userDrawn="1"/>
        </p:nvSpPr>
        <p:spPr>
          <a:xfrm>
            <a:off x="0" y="6968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408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543034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29EBD8-7694-B443-8CF7-116C889ACF2A}"/>
              </a:ext>
            </a:extLst>
          </p:cNvPr>
          <p:cNvSpPr/>
          <p:nvPr/>
        </p:nvSpPr>
        <p:spPr>
          <a:xfrm rot="10800000">
            <a:off x="0" y="0"/>
            <a:ext cx="12239800" cy="68821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 userDrawn="1"/>
        </p:nvSpPr>
        <p:spPr>
          <a:xfrm>
            <a:off x="0" y="-12082"/>
            <a:ext cx="12239801" cy="689424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E2ACD3-1FAA-FC49-AB82-D7233E709CC6}"/>
              </a:ext>
            </a:extLst>
          </p:cNvPr>
          <p:cNvSpPr/>
          <p:nvPr userDrawn="1"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1E7127-3AE4-8441-B3E4-2E96E9AE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842185"/>
            <a:ext cx="12239801" cy="1173631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6CE27AF-BA7A-8F41-84E7-3DCDCB305E06}"/>
              </a:ext>
            </a:extLst>
          </p:cNvPr>
          <p:cNvSpPr/>
          <p:nvPr userDrawn="1"/>
        </p:nvSpPr>
        <p:spPr>
          <a:xfrm>
            <a:off x="11581129" y="6201197"/>
            <a:ext cx="576000" cy="576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8" name="Circle">
            <a:extLst>
              <a:ext uri="{FF2B5EF4-FFF2-40B4-BE49-F238E27FC236}">
                <a16:creationId xmlns:a16="http://schemas.microsoft.com/office/drawing/2014/main" id="{10512087-3C28-0745-A5D1-2A976C4A9818}"/>
              </a:ext>
            </a:extLst>
          </p:cNvPr>
          <p:cNvSpPr>
            <a:spLocks noChangeAspect="1"/>
          </p:cNvSpPr>
          <p:nvPr userDrawn="1"/>
        </p:nvSpPr>
        <p:spPr>
          <a:xfrm>
            <a:off x="11653128" y="6273197"/>
            <a:ext cx="432001" cy="432000"/>
          </a:xfrm>
          <a:prstGeom prst="ellipse">
            <a:avLst/>
          </a:prstGeom>
          <a:solidFill>
            <a:schemeClr val="accent5">
              <a:lumMod val="20000"/>
              <a:lumOff val="80000"/>
              <a:alpha val="76000"/>
            </a:schemeClr>
          </a:solidFill>
          <a:ln w="381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9" name="Slide Number Placeholder 4">
            <a:extLst>
              <a:ext uri="{FF2B5EF4-FFF2-40B4-BE49-F238E27FC236}">
                <a16:creationId xmlns:a16="http://schemas.microsoft.com/office/drawing/2014/main" id="{20606447-DDD0-6543-9A10-01F14C5AE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477" y="6306634"/>
            <a:ext cx="385301" cy="365125"/>
          </a:xfrm>
        </p:spPr>
        <p:txBody>
          <a:bodyPr anchor="ctr"/>
          <a:lstStyle>
            <a:lvl1pPr algn="ctr">
              <a:defRPr kumimoji="0" lang="hu-HU" sz="1200" b="1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99421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 userDrawn="1"/>
        </p:nvSpPr>
        <p:spPr>
          <a:xfrm>
            <a:off x="6777991" y="5854"/>
            <a:ext cx="5414009" cy="6904368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153214 w 8503350"/>
              <a:gd name="connsiteY0" fmla="*/ 0 h 6867146"/>
              <a:gd name="connsiteX1" fmla="*/ 8503350 w 8503350"/>
              <a:gd name="connsiteY1" fmla="*/ 5827 h 6867146"/>
              <a:gd name="connsiteX2" fmla="*/ 8503350 w 8503350"/>
              <a:gd name="connsiteY2" fmla="*/ 6863828 h 6867146"/>
              <a:gd name="connsiteX3" fmla="*/ 0 w 8503350"/>
              <a:gd name="connsiteY3" fmla="*/ 6867146 h 6867146"/>
              <a:gd name="connsiteX4" fmla="*/ 3153214 w 8503350"/>
              <a:gd name="connsiteY4" fmla="*/ 0 h 6867146"/>
              <a:gd name="connsiteX0" fmla="*/ 5007463 w 8503350"/>
              <a:gd name="connsiteY0" fmla="*/ 6310 h 6861319"/>
              <a:gd name="connsiteX1" fmla="*/ 8503350 w 8503350"/>
              <a:gd name="connsiteY1" fmla="*/ 0 h 6861319"/>
              <a:gd name="connsiteX2" fmla="*/ 8503350 w 8503350"/>
              <a:gd name="connsiteY2" fmla="*/ 6858001 h 6861319"/>
              <a:gd name="connsiteX3" fmla="*/ 0 w 8503350"/>
              <a:gd name="connsiteY3" fmla="*/ 6861319 h 6861319"/>
              <a:gd name="connsiteX4" fmla="*/ 5007463 w 8503350"/>
              <a:gd name="connsiteY4" fmla="*/ 6310 h 6861319"/>
              <a:gd name="connsiteX0" fmla="*/ 3198440 w 6694327"/>
              <a:gd name="connsiteY0" fmla="*/ 6310 h 6873456"/>
              <a:gd name="connsiteX1" fmla="*/ 6694327 w 6694327"/>
              <a:gd name="connsiteY1" fmla="*/ 0 h 6873456"/>
              <a:gd name="connsiteX2" fmla="*/ 6694327 w 6694327"/>
              <a:gd name="connsiteY2" fmla="*/ 6858001 h 6873456"/>
              <a:gd name="connsiteX3" fmla="*/ 0 w 6694327"/>
              <a:gd name="connsiteY3" fmla="*/ 6873456 h 6873456"/>
              <a:gd name="connsiteX4" fmla="*/ 3198440 w 6694327"/>
              <a:gd name="connsiteY4" fmla="*/ 6310 h 687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4327" h="6873456">
                <a:moveTo>
                  <a:pt x="3198440" y="6310"/>
                </a:moveTo>
                <a:lnTo>
                  <a:pt x="6694327" y="0"/>
                </a:lnTo>
                <a:lnTo>
                  <a:pt x="6694327" y="6858001"/>
                </a:lnTo>
                <a:lnTo>
                  <a:pt x="0" y="6873456"/>
                </a:lnTo>
                <a:lnTo>
                  <a:pt x="3198440" y="631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 l="-7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2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 userDrawn="1"/>
        </p:nvSpPr>
        <p:spPr>
          <a:xfrm>
            <a:off x="1" y="-3362"/>
            <a:ext cx="9352012" cy="6898030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702161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71347">
                <a:moveTo>
                  <a:pt x="0" y="0"/>
                </a:moveTo>
                <a:lnTo>
                  <a:pt x="7882391" y="0"/>
                </a:lnTo>
                <a:lnTo>
                  <a:pt x="5702161" y="6871347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email">
              <a:alphaModFix amt="5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-29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F3DD61B-B49E-8C43-AD6B-644525875B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1276" y="280416"/>
            <a:ext cx="2601460" cy="720000"/>
          </a:xfrm>
          <a:prstGeom prst="rect">
            <a:avLst/>
          </a:prstGeom>
        </p:spPr>
      </p:pic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 userDrawn="1"/>
        </p:nvSpPr>
        <p:spPr>
          <a:xfrm flipV="1">
            <a:off x="6755247" y="-25135"/>
            <a:ext cx="2596766" cy="694157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560" y="1780413"/>
            <a:ext cx="7971159" cy="1671093"/>
          </a:xfrm>
        </p:spPr>
        <p:txBody>
          <a:bodyPr anchor="t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1" i="0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52253213-4E87-8F49-B8FA-FE7D99F4D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249" y="3712664"/>
            <a:ext cx="6807779" cy="1173662"/>
          </a:xfrm>
        </p:spPr>
        <p:txBody>
          <a:bodyPr anchor="t">
            <a:norm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9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title -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>
            <a:extLst>
              <a:ext uri="{FF2B5EF4-FFF2-40B4-BE49-F238E27FC236}">
                <a16:creationId xmlns:a16="http://schemas.microsoft.com/office/drawing/2014/main" id="{202008F0-944C-0E4E-B8A8-770D14617DD3}"/>
              </a:ext>
            </a:extLst>
          </p:cNvPr>
          <p:cNvSpPr/>
          <p:nvPr userDrawn="1"/>
        </p:nvSpPr>
        <p:spPr>
          <a:xfrm>
            <a:off x="-6569" y="-1"/>
            <a:ext cx="8823952" cy="6890864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86285"/>
              <a:gd name="connsiteX1" fmla="*/ 7882391 w 7882391"/>
              <a:gd name="connsiteY1" fmla="*/ 0 h 6886285"/>
              <a:gd name="connsiteX2" fmla="*/ 5781275 w 7882391"/>
              <a:gd name="connsiteY2" fmla="*/ 6886285 h 6886285"/>
              <a:gd name="connsiteX3" fmla="*/ 0 w 7882391"/>
              <a:gd name="connsiteY3" fmla="*/ 6857999 h 6886285"/>
              <a:gd name="connsiteX4" fmla="*/ 0 w 7882391"/>
              <a:gd name="connsiteY4" fmla="*/ 0 h 6886285"/>
              <a:gd name="connsiteX0" fmla="*/ 0 w 7882391"/>
              <a:gd name="connsiteY0" fmla="*/ 0 h 6859468"/>
              <a:gd name="connsiteX1" fmla="*/ 7882391 w 7882391"/>
              <a:gd name="connsiteY1" fmla="*/ 0 h 6859468"/>
              <a:gd name="connsiteX2" fmla="*/ 5787238 w 7882391"/>
              <a:gd name="connsiteY2" fmla="*/ 6859468 h 6859468"/>
              <a:gd name="connsiteX3" fmla="*/ 0 w 7882391"/>
              <a:gd name="connsiteY3" fmla="*/ 6857999 h 6859468"/>
              <a:gd name="connsiteX4" fmla="*/ 0 w 7882391"/>
              <a:gd name="connsiteY4" fmla="*/ 0 h 685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9468">
                <a:moveTo>
                  <a:pt x="0" y="0"/>
                </a:moveTo>
                <a:lnTo>
                  <a:pt x="7882391" y="0"/>
                </a:lnTo>
                <a:lnTo>
                  <a:pt x="5787238" y="6859468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7820D4-F723-7442-A582-8B9C70E5DDA0}"/>
              </a:ext>
            </a:extLst>
          </p:cNvPr>
          <p:cNvSpPr/>
          <p:nvPr userDrawn="1"/>
        </p:nvSpPr>
        <p:spPr>
          <a:xfrm>
            <a:off x="-13" y="2303584"/>
            <a:ext cx="8440616" cy="172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Rechteck 6">
            <a:extLst>
              <a:ext uri="{FF2B5EF4-FFF2-40B4-BE49-F238E27FC236}">
                <a16:creationId xmlns:a16="http://schemas.microsoft.com/office/drawing/2014/main" id="{9EE746F1-0FAF-F94A-89F9-F37E28B936BD}"/>
              </a:ext>
            </a:extLst>
          </p:cNvPr>
          <p:cNvSpPr/>
          <p:nvPr userDrawn="1"/>
        </p:nvSpPr>
        <p:spPr>
          <a:xfrm>
            <a:off x="-2" y="2303584"/>
            <a:ext cx="9683647" cy="1723292"/>
          </a:xfrm>
          <a:prstGeom prst="rect">
            <a:avLst/>
          </a:prstGeom>
          <a:blipFill dpi="0" rotWithShape="1">
            <a:blip r:embed="rId3" cstate="email">
              <a:alphaModFix amt="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 userDrawn="1"/>
        </p:nvSpPr>
        <p:spPr>
          <a:xfrm rot="10800000" flipH="1" flipV="1">
            <a:off x="6519692" y="-20747"/>
            <a:ext cx="5672294" cy="6913139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785098 w 9135234"/>
              <a:gd name="connsiteY0" fmla="*/ 0 h 6890879"/>
              <a:gd name="connsiteX1" fmla="*/ 9135234 w 9135234"/>
              <a:gd name="connsiteY1" fmla="*/ 5827 h 6890879"/>
              <a:gd name="connsiteX2" fmla="*/ 9135234 w 9135234"/>
              <a:gd name="connsiteY2" fmla="*/ 6863828 h 6890879"/>
              <a:gd name="connsiteX3" fmla="*/ 0 w 9135234"/>
              <a:gd name="connsiteY3" fmla="*/ 6890879 h 6890879"/>
              <a:gd name="connsiteX4" fmla="*/ 3785098 w 9135234"/>
              <a:gd name="connsiteY4" fmla="*/ 0 h 689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5234" h="6890879">
                <a:moveTo>
                  <a:pt x="3785098" y="0"/>
                </a:moveTo>
                <a:lnTo>
                  <a:pt x="9135234" y="5827"/>
                </a:lnTo>
                <a:lnTo>
                  <a:pt x="9135234" y="6863828"/>
                </a:lnTo>
                <a:lnTo>
                  <a:pt x="0" y="6890879"/>
                </a:lnTo>
                <a:lnTo>
                  <a:pt x="37850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 userDrawn="1"/>
        </p:nvSpPr>
        <p:spPr>
          <a:xfrm flipV="1">
            <a:off x="6482687" y="-175847"/>
            <a:ext cx="2434792" cy="7066709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31504" y="2329683"/>
            <a:ext cx="6551254" cy="1671093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C863BEB0-902B-CE4A-AB62-4E7DD7FC4A9E}"/>
              </a:ext>
            </a:extLst>
          </p:cNvPr>
          <p:cNvSpPr>
            <a:spLocks noChangeAspect="1"/>
          </p:cNvSpPr>
          <p:nvPr userDrawn="1"/>
        </p:nvSpPr>
        <p:spPr>
          <a:xfrm>
            <a:off x="303175" y="2823219"/>
            <a:ext cx="723693" cy="723691"/>
          </a:xfrm>
          <a:prstGeom prst="ellipse">
            <a:avLst/>
          </a:prstGeom>
          <a:solidFill>
            <a:schemeClr val="bg1">
              <a:alpha val="76000"/>
            </a:schemeClr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010CE-5306-0C44-9425-52D66071E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215" y="2718256"/>
            <a:ext cx="933061" cy="927008"/>
          </a:xfrm>
        </p:spPr>
        <p:txBody>
          <a:bodyPr anchor="ctr">
            <a:norm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B6C850-1285-F445-B74E-D3C4769072CE}"/>
              </a:ext>
            </a:extLst>
          </p:cNvPr>
          <p:cNvGrpSpPr/>
          <p:nvPr userDrawn="1"/>
        </p:nvGrpSpPr>
        <p:grpSpPr>
          <a:xfrm>
            <a:off x="9459854" y="3421312"/>
            <a:ext cx="3960000" cy="5673803"/>
            <a:chOff x="9459854" y="3421312"/>
            <a:chExt cx="3960000" cy="5673803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BE51BFAD-D695-C14A-B433-91A71830A55B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10683581" y="3421312"/>
              <a:ext cx="2160000" cy="21600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2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487E386-6A93-2841-9D2F-1A1F5AD814BC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11315833" y="4895270"/>
              <a:ext cx="1310400" cy="13104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3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43D1986-6B9E-0540-88CB-D20DE59EC60A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9459854" y="5135115"/>
              <a:ext cx="3960000" cy="3960000"/>
            </a:xfrm>
            <a:prstGeom prst="arc">
              <a:avLst>
                <a:gd name="adj1" fmla="val 6523833"/>
                <a:gd name="adj2" fmla="val 13113890"/>
              </a:avLst>
            </a:prstGeom>
            <a:ln w="203200">
              <a:solidFill>
                <a:schemeClr val="accent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65374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850BB28D-AB10-E64A-9D5B-C84FEE31C9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8" t="5332" r="10787" b="7172"/>
          <a:stretch/>
        </p:blipFill>
        <p:spPr>
          <a:xfrm>
            <a:off x="-1" y="-10919"/>
            <a:ext cx="12213316" cy="686891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55BBE5F-2094-B54F-9273-2CE3FCDEFD02}"/>
              </a:ext>
            </a:extLst>
          </p:cNvPr>
          <p:cNvSpPr/>
          <p:nvPr userDrawn="1"/>
        </p:nvSpPr>
        <p:spPr>
          <a:xfrm>
            <a:off x="0" y="-10920"/>
            <a:ext cx="12239801" cy="686892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53000">
                <a:schemeClr val="bg1"/>
              </a:gs>
              <a:gs pos="77000">
                <a:schemeClr val="bg1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5747CC-B034-3C43-8A4F-ABBB64EC20AF}"/>
              </a:ext>
            </a:extLst>
          </p:cNvPr>
          <p:cNvGrpSpPr/>
          <p:nvPr userDrawn="1"/>
        </p:nvGrpSpPr>
        <p:grpSpPr>
          <a:xfrm rot="10800000">
            <a:off x="-1" y="-24163"/>
            <a:ext cx="3319033" cy="6882162"/>
            <a:chOff x="542048" y="-602084"/>
            <a:chExt cx="39105217" cy="13752524"/>
          </a:xfrm>
          <a:solidFill>
            <a:schemeClr val="accent5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29EBD8-7694-B443-8CF7-116C889ACF2A}"/>
                </a:ext>
              </a:extLst>
            </p:cNvPr>
            <p:cNvSpPr/>
            <p:nvPr/>
          </p:nvSpPr>
          <p:spPr>
            <a:xfrm>
              <a:off x="10211878" y="-602084"/>
              <a:ext cx="29435387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47" name="Right Triangle 46">
              <a:extLst>
                <a:ext uri="{FF2B5EF4-FFF2-40B4-BE49-F238E27FC236}">
                  <a16:creationId xmlns:a16="http://schemas.microsoft.com/office/drawing/2014/main" id="{1F06F251-9C14-FA44-8346-EC6A395B8B0D}"/>
                </a:ext>
              </a:extLst>
            </p:cNvPr>
            <p:cNvSpPr/>
            <p:nvPr/>
          </p:nvSpPr>
          <p:spPr>
            <a:xfrm flipH="1">
              <a:off x="542048" y="-602082"/>
              <a:ext cx="9716509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Line">
            <a:extLst>
              <a:ext uri="{FF2B5EF4-FFF2-40B4-BE49-F238E27FC236}">
                <a16:creationId xmlns:a16="http://schemas.microsoft.com/office/drawing/2014/main" id="{91A6AB0F-3284-DC42-ACBE-F8B7EB8ECD8B}"/>
              </a:ext>
            </a:extLst>
          </p:cNvPr>
          <p:cNvSpPr/>
          <p:nvPr userDrawn="1"/>
        </p:nvSpPr>
        <p:spPr>
          <a:xfrm flipV="1">
            <a:off x="3300853" y="-33478"/>
            <a:ext cx="29980" cy="6882165"/>
          </a:xfrm>
          <a:prstGeom prst="line">
            <a:avLst/>
          </a:prstGeom>
          <a:ln w="1016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hteck 6">
            <a:extLst>
              <a:ext uri="{FF2B5EF4-FFF2-40B4-BE49-F238E27FC236}">
                <a16:creationId xmlns:a16="http://schemas.microsoft.com/office/drawing/2014/main" id="{EAA6369D-FE2B-D94B-9692-265258023922}"/>
              </a:ext>
            </a:extLst>
          </p:cNvPr>
          <p:cNvSpPr/>
          <p:nvPr userDrawn="1"/>
        </p:nvSpPr>
        <p:spPr>
          <a:xfrm>
            <a:off x="-2" y="-24164"/>
            <a:ext cx="12239802" cy="6882164"/>
          </a:xfrm>
          <a:prstGeom prst="rect">
            <a:avLst/>
          </a:prstGeom>
          <a:blipFill dpi="0" rotWithShape="1">
            <a:blip r:embed="rId3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37BC6F5-4781-4044-A8E6-C2CEE10F61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0496" y="987927"/>
            <a:ext cx="4965177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B62AE0C-B8DD-4F41-8FE4-D943E1DD6E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82299" y="1350619"/>
            <a:ext cx="3881790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FC158D-BF3A-414A-8240-8C59B20185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19" y="987927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1A96BBA-70E4-414A-AD63-3A1D11ABC0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6331" y="2038945"/>
            <a:ext cx="4932263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1BEE845-399D-3640-9DFF-767F7FC0AA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08132" y="2401637"/>
            <a:ext cx="3855957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FAEA18D-E0C9-D44D-9573-F5B8515DFA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62853" y="2038945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D61CE1A-3999-294C-850F-57D10C0248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08132" y="3094855"/>
            <a:ext cx="4917228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D51E67B-AFA1-7B41-9C99-10FBBD6FAF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19934" y="3457547"/>
            <a:ext cx="3871404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1600" b="0" i="0" u="none" strike="noStrike" kern="1200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marL="188913" marR="0" lvl="0" indent="0" algn="l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0E1A83D-F0B5-0147-B77B-40F3E6A0FE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74654" y="3094855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940F4429-A993-FD44-94CC-EE078996300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66852" y="4141142"/>
            <a:ext cx="4965176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D5DF47ED-5365-1E43-BBFA-E82EB8D949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78653" y="4503834"/>
            <a:ext cx="3885437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1600" b="0" i="0" u="none" strike="noStrike" kern="1200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marL="188913" marR="0" lvl="0" indent="0" algn="l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53B39E8-7416-AE40-9C69-41DBB12266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33374" y="4141142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229E3D5E-F354-7741-81CD-F599A71B26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96331" y="5197052"/>
            <a:ext cx="4965176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5EAD2AEA-EE6A-EE45-BBFB-33F75BFC0C5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08132" y="5559744"/>
            <a:ext cx="3885437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1600" b="0" i="0" u="none" strike="noStrike" kern="1200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marL="188913" marR="0" lvl="0" indent="0" algn="l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0CF9408-18D1-724D-A7AD-1A5BF227F1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62853" y="5197052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feld 24">
            <a:extLst>
              <a:ext uri="{FF2B5EF4-FFF2-40B4-BE49-F238E27FC236}">
                <a16:creationId xmlns:a16="http://schemas.microsoft.com/office/drawing/2014/main" id="{2743BE22-1CAC-FC49-A7F7-3FE6AE20740D}"/>
              </a:ext>
            </a:extLst>
          </p:cNvPr>
          <p:cNvSpPr txBox="1"/>
          <p:nvPr userDrawn="1"/>
        </p:nvSpPr>
        <p:spPr>
          <a:xfrm>
            <a:off x="26484" y="2878854"/>
            <a:ext cx="3244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Agenda</a:t>
            </a:r>
            <a:endParaRPr lang="de-DE" sz="3200" b="0" i="0" dirty="0">
              <a:solidFill>
                <a:srgbClr val="FFFFFF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5515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ersonal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850BB28D-AB10-E64A-9D5B-C84FEE31C9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8" t="5332" r="10787" b="7172"/>
          <a:stretch/>
        </p:blipFill>
        <p:spPr>
          <a:xfrm>
            <a:off x="-1" y="-10919"/>
            <a:ext cx="12213316" cy="686891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55BBE5F-2094-B54F-9273-2CE3FCDEFD02}"/>
              </a:ext>
            </a:extLst>
          </p:cNvPr>
          <p:cNvSpPr/>
          <p:nvPr userDrawn="1"/>
        </p:nvSpPr>
        <p:spPr>
          <a:xfrm>
            <a:off x="0" y="-10920"/>
            <a:ext cx="12239801" cy="686892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53000">
                <a:schemeClr val="bg1"/>
              </a:gs>
              <a:gs pos="77000">
                <a:schemeClr val="bg1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5747CC-B034-3C43-8A4F-ABBB64EC20AF}"/>
              </a:ext>
            </a:extLst>
          </p:cNvPr>
          <p:cNvGrpSpPr/>
          <p:nvPr userDrawn="1"/>
        </p:nvGrpSpPr>
        <p:grpSpPr>
          <a:xfrm rot="10800000">
            <a:off x="-1" y="-24163"/>
            <a:ext cx="2966115" cy="6882162"/>
            <a:chOff x="542048" y="-602084"/>
            <a:chExt cx="39105217" cy="13752524"/>
          </a:xfrm>
          <a:solidFill>
            <a:schemeClr val="accent4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29EBD8-7694-B443-8CF7-116C889ACF2A}"/>
                </a:ext>
              </a:extLst>
            </p:cNvPr>
            <p:cNvSpPr/>
            <p:nvPr/>
          </p:nvSpPr>
          <p:spPr>
            <a:xfrm>
              <a:off x="10211878" y="-602084"/>
              <a:ext cx="29435387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47" name="Right Triangle 46">
              <a:extLst>
                <a:ext uri="{FF2B5EF4-FFF2-40B4-BE49-F238E27FC236}">
                  <a16:creationId xmlns:a16="http://schemas.microsoft.com/office/drawing/2014/main" id="{1F06F251-9C14-FA44-8346-EC6A395B8B0D}"/>
                </a:ext>
              </a:extLst>
            </p:cNvPr>
            <p:cNvSpPr/>
            <p:nvPr/>
          </p:nvSpPr>
          <p:spPr>
            <a:xfrm flipH="1">
              <a:off x="542048" y="-602082"/>
              <a:ext cx="9716509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56" name="Line">
            <a:extLst>
              <a:ext uri="{FF2B5EF4-FFF2-40B4-BE49-F238E27FC236}">
                <a16:creationId xmlns:a16="http://schemas.microsoft.com/office/drawing/2014/main" id="{43A5BBB4-A859-0044-A624-1283D8461B5D}"/>
              </a:ext>
            </a:extLst>
          </p:cNvPr>
          <p:cNvSpPr/>
          <p:nvPr userDrawn="1"/>
        </p:nvSpPr>
        <p:spPr>
          <a:xfrm flipV="1">
            <a:off x="2916273" y="-24170"/>
            <a:ext cx="0" cy="6882169"/>
          </a:xfrm>
          <a:prstGeom prst="line">
            <a:avLst/>
          </a:prstGeom>
          <a:ln w="1016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 userDrawn="1"/>
        </p:nvSpPr>
        <p:spPr>
          <a:xfrm>
            <a:off x="0" y="-24166"/>
            <a:ext cx="12239801" cy="6882164"/>
          </a:xfrm>
          <a:prstGeom prst="rect">
            <a:avLst/>
          </a:prstGeom>
          <a:blipFill dpi="0" rotWithShape="1">
            <a:blip r:embed="rId3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BD9E800C-8BB8-3849-BC7B-B2091CDAA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3406" y="618427"/>
            <a:ext cx="1800000" cy="1800000"/>
          </a:xfrm>
          <a:effectLst>
            <a:outerShdw blurRad="762000" dist="38100" dir="2700000" algn="tl" rotWithShape="0">
              <a:schemeClr val="bg1">
                <a:alpha val="40000"/>
              </a:schemeClr>
            </a:outerShdw>
          </a:effectLst>
        </p:spPr>
        <p:txBody>
          <a:bodyPr/>
          <a:lstStyle>
            <a:lvl1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hu-HU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2A79AA1A-A813-D741-9BBF-AC1E71AA4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4697" y="536859"/>
            <a:ext cx="6847538" cy="984700"/>
          </a:xfrm>
        </p:spPr>
        <p:txBody>
          <a:bodyPr anchor="b">
            <a:noAutofit/>
          </a:bodyPr>
          <a:lstStyle>
            <a:lvl1pPr marL="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 err="1"/>
              <a:t>Név</a:t>
            </a:r>
            <a:endParaRPr lang="hu-HU" dirty="0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2BF1A3AF-DF01-BE4C-9AD0-8E1BB5FC1B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4696" y="1561669"/>
            <a:ext cx="6847538" cy="507668"/>
          </a:xfrm>
        </p:spPr>
        <p:txBody>
          <a:bodyPr>
            <a:noAutofit/>
          </a:bodyPr>
          <a:lstStyle>
            <a:lvl1pPr marL="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18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 err="1"/>
              <a:t>email@biconsulting.hu</a:t>
            </a:r>
            <a:endParaRPr lang="hu-HU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19990E4-C017-DB4D-81D3-2634721454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424" y="5539666"/>
            <a:ext cx="1036702" cy="121711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F0257-E575-F248-A44C-9740640C3E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4695" y="2338876"/>
            <a:ext cx="6847540" cy="4417902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 dirty="0"/>
          </a:p>
        </p:txBody>
      </p:sp>
      <p:sp>
        <p:nvSpPr>
          <p:cNvPr id="52" name="Rechteck 37">
            <a:extLst>
              <a:ext uri="{FF2B5EF4-FFF2-40B4-BE49-F238E27FC236}">
                <a16:creationId xmlns:a16="http://schemas.microsoft.com/office/drawing/2014/main" id="{3185E1A9-C111-454E-90D8-408829F09620}"/>
              </a:ext>
            </a:extLst>
          </p:cNvPr>
          <p:cNvSpPr/>
          <p:nvPr userDrawn="1"/>
        </p:nvSpPr>
        <p:spPr>
          <a:xfrm rot="16200000">
            <a:off x="-344435" y="2906736"/>
            <a:ext cx="5884104" cy="1144351"/>
          </a:xfrm>
          <a:prstGeom prst="rect">
            <a:avLst/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3789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i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8736BB51-7871-1940-8956-4EE1578704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" y="1468"/>
            <a:ext cx="997306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7820D4-F723-7442-A582-8B9C70E5DDA0}"/>
              </a:ext>
            </a:extLst>
          </p:cNvPr>
          <p:cNvSpPr/>
          <p:nvPr userDrawn="1"/>
        </p:nvSpPr>
        <p:spPr>
          <a:xfrm>
            <a:off x="-14" y="2303584"/>
            <a:ext cx="9631693" cy="172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Rechteck 6">
            <a:extLst>
              <a:ext uri="{FF2B5EF4-FFF2-40B4-BE49-F238E27FC236}">
                <a16:creationId xmlns:a16="http://schemas.microsoft.com/office/drawing/2014/main" id="{9EE746F1-0FAF-F94A-89F9-F37E28B936BD}"/>
              </a:ext>
            </a:extLst>
          </p:cNvPr>
          <p:cNvSpPr/>
          <p:nvPr userDrawn="1"/>
        </p:nvSpPr>
        <p:spPr>
          <a:xfrm>
            <a:off x="-1" y="2303584"/>
            <a:ext cx="9631680" cy="1723292"/>
          </a:xfrm>
          <a:prstGeom prst="rect">
            <a:avLst/>
          </a:prstGeom>
          <a:blipFill dpi="0" rotWithShape="1">
            <a:blip r:embed="rId3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 userDrawn="1"/>
        </p:nvSpPr>
        <p:spPr>
          <a:xfrm rot="10800000" flipH="1" flipV="1">
            <a:off x="8917472" y="-20747"/>
            <a:ext cx="3274514" cy="6899491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77275">
                <a:moveTo>
                  <a:pt x="2532254" y="0"/>
                </a:moveTo>
                <a:lnTo>
                  <a:pt x="7882390" y="5827"/>
                </a:lnTo>
                <a:lnTo>
                  <a:pt x="7882390" y="6863828"/>
                </a:lnTo>
                <a:lnTo>
                  <a:pt x="0" y="6877275"/>
                </a:lnTo>
                <a:lnTo>
                  <a:pt x="2532254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2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 userDrawn="1"/>
        </p:nvSpPr>
        <p:spPr>
          <a:xfrm flipH="1" flipV="1">
            <a:off x="8917478" y="-20748"/>
            <a:ext cx="3274503" cy="6877280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71347">
                <a:moveTo>
                  <a:pt x="0" y="0"/>
                </a:moveTo>
                <a:lnTo>
                  <a:pt x="7882391" y="0"/>
                </a:lnTo>
                <a:lnTo>
                  <a:pt x="5352774" y="6871347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 userDrawn="1"/>
        </p:nvSpPr>
        <p:spPr>
          <a:xfrm flipV="1">
            <a:off x="8917472" y="-109728"/>
            <a:ext cx="1055583" cy="703941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30829" y="2329683"/>
            <a:ext cx="8183860" cy="1671093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C863BEB0-902B-CE4A-AB62-4E7DD7FC4A9E}"/>
              </a:ext>
            </a:extLst>
          </p:cNvPr>
          <p:cNvSpPr>
            <a:spLocks noChangeAspect="1"/>
          </p:cNvSpPr>
          <p:nvPr userDrawn="1"/>
        </p:nvSpPr>
        <p:spPr>
          <a:xfrm>
            <a:off x="303175" y="2823219"/>
            <a:ext cx="723693" cy="723691"/>
          </a:xfrm>
          <a:prstGeom prst="ellipse">
            <a:avLst/>
          </a:prstGeom>
          <a:solidFill>
            <a:schemeClr val="bg1">
              <a:alpha val="76000"/>
            </a:schemeClr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010CE-5306-0C44-9425-52D66071E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215" y="2718256"/>
            <a:ext cx="933061" cy="927008"/>
          </a:xfrm>
        </p:spPr>
        <p:txBody>
          <a:bodyPr anchor="ctr">
            <a:norm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FEECFF-EC85-DE46-B0DB-8A6E4AAD8D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464" y="268223"/>
            <a:ext cx="176210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104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29EBD8-7694-B443-8CF7-116C889ACF2A}"/>
              </a:ext>
            </a:extLst>
          </p:cNvPr>
          <p:cNvSpPr/>
          <p:nvPr/>
        </p:nvSpPr>
        <p:spPr>
          <a:xfrm rot="10800000">
            <a:off x="0" y="0"/>
            <a:ext cx="12239800" cy="68821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 userDrawn="1"/>
        </p:nvSpPr>
        <p:spPr>
          <a:xfrm>
            <a:off x="0" y="-2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EF2C13-C79F-9F46-83F9-2D7FDC8FDAC4}"/>
              </a:ext>
            </a:extLst>
          </p:cNvPr>
          <p:cNvSpPr/>
          <p:nvPr userDrawn="1"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F446A20-BD0D-2645-9C6D-0E01818BF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842185"/>
            <a:ext cx="12239801" cy="1173631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C8E3710-136C-CB47-BFAE-D1B444F0566A}"/>
              </a:ext>
            </a:extLst>
          </p:cNvPr>
          <p:cNvSpPr/>
          <p:nvPr userDrawn="1"/>
        </p:nvSpPr>
        <p:spPr>
          <a:xfrm>
            <a:off x="11581129" y="6201197"/>
            <a:ext cx="576000" cy="576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Circle">
            <a:extLst>
              <a:ext uri="{FF2B5EF4-FFF2-40B4-BE49-F238E27FC236}">
                <a16:creationId xmlns:a16="http://schemas.microsoft.com/office/drawing/2014/main" id="{5ED64D6A-4CF0-3848-9514-3D167A7EC889}"/>
              </a:ext>
            </a:extLst>
          </p:cNvPr>
          <p:cNvSpPr>
            <a:spLocks noChangeAspect="1"/>
          </p:cNvSpPr>
          <p:nvPr userDrawn="1"/>
        </p:nvSpPr>
        <p:spPr>
          <a:xfrm>
            <a:off x="11653128" y="6273197"/>
            <a:ext cx="432001" cy="432000"/>
          </a:xfrm>
          <a:prstGeom prst="ellipse">
            <a:avLst/>
          </a:prstGeom>
          <a:solidFill>
            <a:schemeClr val="accent5">
              <a:lumMod val="20000"/>
              <a:lumOff val="80000"/>
              <a:alpha val="76000"/>
            </a:schemeClr>
          </a:solidFill>
          <a:ln w="381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23655A19-96A1-2B46-9701-31CAA0E2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477" y="6306634"/>
            <a:ext cx="385301" cy="365125"/>
          </a:xfrm>
        </p:spPr>
        <p:txBody>
          <a:bodyPr anchor="ctr"/>
          <a:lstStyle>
            <a:lvl1pPr algn="ctr">
              <a:defRPr kumimoji="0" lang="hu-HU" sz="1200" b="1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053816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29EBD8-7694-B443-8CF7-116C889ACF2A}"/>
              </a:ext>
            </a:extLst>
          </p:cNvPr>
          <p:cNvSpPr/>
          <p:nvPr/>
        </p:nvSpPr>
        <p:spPr>
          <a:xfrm rot="10800000">
            <a:off x="0" y="0"/>
            <a:ext cx="12239800" cy="68821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 userDrawn="1"/>
        </p:nvSpPr>
        <p:spPr>
          <a:xfrm>
            <a:off x="0" y="0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6225F6-CCDF-F847-9005-05209A47CF1F}"/>
              </a:ext>
            </a:extLst>
          </p:cNvPr>
          <p:cNvSpPr/>
          <p:nvPr userDrawn="1"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A08F7D1-4F7E-6340-AACB-ACF11AD27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842185"/>
            <a:ext cx="12239801" cy="1173631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D1AA5A2-4D6F-C247-80A1-D9335F969DC1}"/>
              </a:ext>
            </a:extLst>
          </p:cNvPr>
          <p:cNvSpPr/>
          <p:nvPr userDrawn="1"/>
        </p:nvSpPr>
        <p:spPr>
          <a:xfrm>
            <a:off x="11581129" y="6201197"/>
            <a:ext cx="576000" cy="576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Circle">
            <a:extLst>
              <a:ext uri="{FF2B5EF4-FFF2-40B4-BE49-F238E27FC236}">
                <a16:creationId xmlns:a16="http://schemas.microsoft.com/office/drawing/2014/main" id="{1F4D56BA-7403-3C41-89AC-1CB7EB9DFDBD}"/>
              </a:ext>
            </a:extLst>
          </p:cNvPr>
          <p:cNvSpPr>
            <a:spLocks noChangeAspect="1"/>
          </p:cNvSpPr>
          <p:nvPr userDrawn="1"/>
        </p:nvSpPr>
        <p:spPr>
          <a:xfrm>
            <a:off x="11653128" y="6273197"/>
            <a:ext cx="432001" cy="432000"/>
          </a:xfrm>
          <a:prstGeom prst="ellipse">
            <a:avLst/>
          </a:prstGeom>
          <a:solidFill>
            <a:schemeClr val="accent5">
              <a:lumMod val="20000"/>
              <a:lumOff val="80000"/>
              <a:alpha val="76000"/>
            </a:schemeClr>
          </a:solidFill>
          <a:ln w="381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8EDB071E-5236-3641-BF05-BC4335F22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477" y="6306634"/>
            <a:ext cx="385301" cy="365125"/>
          </a:xfrm>
        </p:spPr>
        <p:txBody>
          <a:bodyPr anchor="ctr"/>
          <a:lstStyle>
            <a:lvl1pPr algn="ctr">
              <a:defRPr kumimoji="0" lang="hu-HU" sz="1200" b="1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037757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29EBD8-7694-B443-8CF7-116C889ACF2A}"/>
              </a:ext>
            </a:extLst>
          </p:cNvPr>
          <p:cNvSpPr/>
          <p:nvPr/>
        </p:nvSpPr>
        <p:spPr>
          <a:xfrm rot="10800000">
            <a:off x="0" y="0"/>
            <a:ext cx="12239800" cy="68821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 userDrawn="1"/>
        </p:nvSpPr>
        <p:spPr>
          <a:xfrm>
            <a:off x="0" y="0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9EA62D1-29F5-9942-93D9-7AD3DC133D5A}"/>
              </a:ext>
            </a:extLst>
          </p:cNvPr>
          <p:cNvSpPr/>
          <p:nvPr userDrawn="1"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72D82E5-5894-044E-BFED-495627D9D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842185"/>
            <a:ext cx="12239801" cy="1173631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58BE4B8-A0B2-C64D-B8E2-8A83191B6F27}"/>
              </a:ext>
            </a:extLst>
          </p:cNvPr>
          <p:cNvSpPr/>
          <p:nvPr userDrawn="1"/>
        </p:nvSpPr>
        <p:spPr>
          <a:xfrm>
            <a:off x="11581129" y="6201197"/>
            <a:ext cx="576000" cy="576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42" name="Circle">
            <a:extLst>
              <a:ext uri="{FF2B5EF4-FFF2-40B4-BE49-F238E27FC236}">
                <a16:creationId xmlns:a16="http://schemas.microsoft.com/office/drawing/2014/main" id="{DAB17B26-4539-F949-83EA-A730D7B9C51D}"/>
              </a:ext>
            </a:extLst>
          </p:cNvPr>
          <p:cNvSpPr>
            <a:spLocks noChangeAspect="1"/>
          </p:cNvSpPr>
          <p:nvPr userDrawn="1"/>
        </p:nvSpPr>
        <p:spPr>
          <a:xfrm>
            <a:off x="11653128" y="6273197"/>
            <a:ext cx="432001" cy="432000"/>
          </a:xfrm>
          <a:prstGeom prst="ellipse">
            <a:avLst/>
          </a:prstGeom>
          <a:solidFill>
            <a:schemeClr val="accent5">
              <a:lumMod val="20000"/>
              <a:lumOff val="80000"/>
              <a:alpha val="76000"/>
            </a:schemeClr>
          </a:solidFill>
          <a:ln w="381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Slide Number Placeholder 4">
            <a:extLst>
              <a:ext uri="{FF2B5EF4-FFF2-40B4-BE49-F238E27FC236}">
                <a16:creationId xmlns:a16="http://schemas.microsoft.com/office/drawing/2014/main" id="{2949D24E-05FE-AF46-B205-0884047E2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477" y="6306634"/>
            <a:ext cx="385301" cy="365125"/>
          </a:xfrm>
        </p:spPr>
        <p:txBody>
          <a:bodyPr anchor="ctr"/>
          <a:lstStyle>
            <a:lvl1pPr algn="ctr">
              <a:defRPr kumimoji="0" lang="hu-HU" sz="1200" b="1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93744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867DB3-23D9-644B-BDA7-A38995863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1136" y="2616"/>
            <a:ext cx="5750864" cy="6856594"/>
          </a:xfrm>
          <a:prstGeom prst="rect">
            <a:avLst/>
          </a:prstGeom>
        </p:spPr>
      </p:pic>
      <p:sp>
        <p:nvSpPr>
          <p:cNvPr id="13" name="Rectangle 63">
            <a:extLst>
              <a:ext uri="{FF2B5EF4-FFF2-40B4-BE49-F238E27FC236}">
                <a16:creationId xmlns:a16="http://schemas.microsoft.com/office/drawing/2014/main" id="{71FA6C8E-FB8E-264F-80A7-DD61CBD2F403}"/>
              </a:ext>
            </a:extLst>
          </p:cNvPr>
          <p:cNvSpPr/>
          <p:nvPr userDrawn="1"/>
        </p:nvSpPr>
        <p:spPr>
          <a:xfrm rot="10800000">
            <a:off x="0" y="-13349"/>
            <a:ext cx="8817396" cy="6890863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2116836 w 7882390"/>
              <a:gd name="connsiteY0" fmla="*/ 0 h 6892184"/>
              <a:gd name="connsiteX1" fmla="*/ 7882390 w 7882390"/>
              <a:gd name="connsiteY1" fmla="*/ 20736 h 6892184"/>
              <a:gd name="connsiteX2" fmla="*/ 7882390 w 7882390"/>
              <a:gd name="connsiteY2" fmla="*/ 6878737 h 6892184"/>
              <a:gd name="connsiteX3" fmla="*/ 0 w 7882390"/>
              <a:gd name="connsiteY3" fmla="*/ 6892184 h 6892184"/>
              <a:gd name="connsiteX4" fmla="*/ 2116836 w 7882390"/>
              <a:gd name="connsiteY4" fmla="*/ 0 h 6892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92184">
                <a:moveTo>
                  <a:pt x="2116836" y="0"/>
                </a:moveTo>
                <a:lnTo>
                  <a:pt x="7882390" y="20736"/>
                </a:lnTo>
                <a:lnTo>
                  <a:pt x="7882390" y="6878737"/>
                </a:lnTo>
                <a:lnTo>
                  <a:pt x="0" y="6892184"/>
                </a:lnTo>
                <a:lnTo>
                  <a:pt x="2116836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Rechteck 6">
            <a:extLst>
              <a:ext uri="{FF2B5EF4-FFF2-40B4-BE49-F238E27FC236}">
                <a16:creationId xmlns:a16="http://schemas.microsoft.com/office/drawing/2014/main" id="{0ABE14BC-B767-7747-ABAD-24300FC155A4}"/>
              </a:ext>
            </a:extLst>
          </p:cNvPr>
          <p:cNvSpPr/>
          <p:nvPr userDrawn="1"/>
        </p:nvSpPr>
        <p:spPr>
          <a:xfrm>
            <a:off x="-6569" y="-1"/>
            <a:ext cx="8823952" cy="6890864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86285"/>
              <a:gd name="connsiteX1" fmla="*/ 7882391 w 7882391"/>
              <a:gd name="connsiteY1" fmla="*/ 0 h 6886285"/>
              <a:gd name="connsiteX2" fmla="*/ 5781275 w 7882391"/>
              <a:gd name="connsiteY2" fmla="*/ 6886285 h 6886285"/>
              <a:gd name="connsiteX3" fmla="*/ 0 w 7882391"/>
              <a:gd name="connsiteY3" fmla="*/ 6857999 h 6886285"/>
              <a:gd name="connsiteX4" fmla="*/ 0 w 7882391"/>
              <a:gd name="connsiteY4" fmla="*/ 0 h 6886285"/>
              <a:gd name="connsiteX0" fmla="*/ 0 w 7882391"/>
              <a:gd name="connsiteY0" fmla="*/ 0 h 6859468"/>
              <a:gd name="connsiteX1" fmla="*/ 7882391 w 7882391"/>
              <a:gd name="connsiteY1" fmla="*/ 0 h 6859468"/>
              <a:gd name="connsiteX2" fmla="*/ 5787238 w 7882391"/>
              <a:gd name="connsiteY2" fmla="*/ 6859468 h 6859468"/>
              <a:gd name="connsiteX3" fmla="*/ 0 w 7882391"/>
              <a:gd name="connsiteY3" fmla="*/ 6857999 h 6859468"/>
              <a:gd name="connsiteX4" fmla="*/ 0 w 7882391"/>
              <a:gd name="connsiteY4" fmla="*/ 0 h 685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9468">
                <a:moveTo>
                  <a:pt x="0" y="0"/>
                </a:moveTo>
                <a:lnTo>
                  <a:pt x="7882391" y="0"/>
                </a:lnTo>
                <a:lnTo>
                  <a:pt x="5787238" y="6859468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Circle">
            <a:extLst>
              <a:ext uri="{FF2B5EF4-FFF2-40B4-BE49-F238E27FC236}">
                <a16:creationId xmlns:a16="http://schemas.microsoft.com/office/drawing/2014/main" id="{529B5F1D-7F7B-F74D-9E0A-882D2683431D}"/>
              </a:ext>
            </a:extLst>
          </p:cNvPr>
          <p:cNvSpPr>
            <a:spLocks noChangeAspect="1"/>
          </p:cNvSpPr>
          <p:nvPr userDrawn="1"/>
        </p:nvSpPr>
        <p:spPr>
          <a:xfrm>
            <a:off x="2347480" y="1412764"/>
            <a:ext cx="2376004" cy="2376000"/>
          </a:xfrm>
          <a:prstGeom prst="ellipse">
            <a:avLst/>
          </a:prstGeom>
          <a:solidFill>
            <a:schemeClr val="accent4"/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phic 43" descr="Clock">
            <a:extLst>
              <a:ext uri="{FF2B5EF4-FFF2-40B4-BE49-F238E27FC236}">
                <a16:creationId xmlns:a16="http://schemas.microsoft.com/office/drawing/2014/main" id="{48805E73-A490-234C-B04C-0483A78417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5482" y="1700764"/>
            <a:ext cx="1800000" cy="1800000"/>
          </a:xfrm>
          <a:prstGeom prst="rect">
            <a:avLst/>
          </a:prstGeom>
        </p:spPr>
      </p:pic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B4D9D202-9FDD-8D48-96B5-D5D2A6A325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0099" y="4934148"/>
            <a:ext cx="4046216" cy="855704"/>
          </a:xfrm>
        </p:spPr>
        <p:txBody>
          <a:bodyPr anchor="b">
            <a:noAutofit/>
          </a:bodyPr>
          <a:lstStyle>
            <a:lvl1pPr marL="0" indent="0" algn="ctr">
              <a:buNone/>
              <a:def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Thin" panose="020B0403020202020204" pitchFamily="34" charset="0"/>
                <a:cs typeface="Arial" panose="020B0604020202020204" pitchFamily="34" charset="0"/>
                <a:sym typeface="Helvetica Neue"/>
              </a:defRPr>
            </a:lvl1pPr>
            <a:lvl2pPr>
              <a:defRPr kumimoji="0" 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2pPr>
            <a:lvl3pPr>
              <a:defRPr kumimoji="0" 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3pPr>
            <a:lvl4pPr>
              <a:defRPr kumimoji="0" 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4pPr>
            <a:lvl5pPr>
              <a:defRPr kumimoji="0" lang="hu-HU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5pPr>
          </a:lstStyle>
          <a:p>
            <a:pPr lvl="0"/>
            <a:r>
              <a:rPr lang="en-US" dirty="0"/>
              <a:t>20 perc</a:t>
            </a:r>
          </a:p>
        </p:txBody>
      </p:sp>
      <p:sp>
        <p:nvSpPr>
          <p:cNvPr id="49" name="Title 7">
            <a:extLst>
              <a:ext uri="{FF2B5EF4-FFF2-40B4-BE49-F238E27FC236}">
                <a16:creationId xmlns:a16="http://schemas.microsoft.com/office/drawing/2014/main" id="{5074972A-7605-DB48-9F5D-5D7C93761C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099" y="4012058"/>
            <a:ext cx="4045973" cy="855704"/>
          </a:xfrm>
        </p:spPr>
        <p:txBody>
          <a:bodyPr anchor="b">
            <a:normAutofit/>
          </a:bodyPr>
          <a:lstStyle>
            <a:lvl1pPr algn="ctr">
              <a:defRPr kumimoji="0" lang="en-US" sz="4000" b="1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 err="1"/>
              <a:t>Szünet</a:t>
            </a:r>
            <a:endParaRPr lang="hu-HU" dirty="0"/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2115FFAF-E40D-8649-8CC9-31922A7C12E9}"/>
              </a:ext>
            </a:extLst>
          </p:cNvPr>
          <p:cNvSpPr/>
          <p:nvPr userDrawn="1"/>
        </p:nvSpPr>
        <p:spPr>
          <a:xfrm flipV="1">
            <a:off x="6441379" y="-165102"/>
            <a:ext cx="2376004" cy="7040978"/>
          </a:xfrm>
          <a:prstGeom prst="line">
            <a:avLst/>
          </a:prstGeom>
          <a:ln w="1016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7760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unch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75B471D-E53D-CA4F-A506-EC48F6706B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00" y="-18578"/>
            <a:ext cx="5757400" cy="6895155"/>
          </a:xfrm>
          <a:prstGeom prst="rect">
            <a:avLst/>
          </a:prstGeom>
        </p:spPr>
      </p:pic>
      <p:sp>
        <p:nvSpPr>
          <p:cNvPr id="13" name="Rectangle 63">
            <a:extLst>
              <a:ext uri="{FF2B5EF4-FFF2-40B4-BE49-F238E27FC236}">
                <a16:creationId xmlns:a16="http://schemas.microsoft.com/office/drawing/2014/main" id="{71FA6C8E-FB8E-264F-80A7-DD61CBD2F403}"/>
              </a:ext>
            </a:extLst>
          </p:cNvPr>
          <p:cNvSpPr/>
          <p:nvPr userDrawn="1"/>
        </p:nvSpPr>
        <p:spPr>
          <a:xfrm rot="10800000">
            <a:off x="0" y="-13349"/>
            <a:ext cx="8817396" cy="6890863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2116836 w 7882390"/>
              <a:gd name="connsiteY0" fmla="*/ 0 h 6892184"/>
              <a:gd name="connsiteX1" fmla="*/ 7882390 w 7882390"/>
              <a:gd name="connsiteY1" fmla="*/ 20736 h 6892184"/>
              <a:gd name="connsiteX2" fmla="*/ 7882390 w 7882390"/>
              <a:gd name="connsiteY2" fmla="*/ 6878737 h 6892184"/>
              <a:gd name="connsiteX3" fmla="*/ 0 w 7882390"/>
              <a:gd name="connsiteY3" fmla="*/ 6892184 h 6892184"/>
              <a:gd name="connsiteX4" fmla="*/ 2116836 w 7882390"/>
              <a:gd name="connsiteY4" fmla="*/ 0 h 6892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92184">
                <a:moveTo>
                  <a:pt x="2116836" y="0"/>
                </a:moveTo>
                <a:lnTo>
                  <a:pt x="7882390" y="20736"/>
                </a:lnTo>
                <a:lnTo>
                  <a:pt x="7882390" y="6878737"/>
                </a:lnTo>
                <a:lnTo>
                  <a:pt x="0" y="6892184"/>
                </a:lnTo>
                <a:lnTo>
                  <a:pt x="2116836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Rechteck 6">
            <a:extLst>
              <a:ext uri="{FF2B5EF4-FFF2-40B4-BE49-F238E27FC236}">
                <a16:creationId xmlns:a16="http://schemas.microsoft.com/office/drawing/2014/main" id="{0ABE14BC-B767-7747-ABAD-24300FC155A4}"/>
              </a:ext>
            </a:extLst>
          </p:cNvPr>
          <p:cNvSpPr/>
          <p:nvPr userDrawn="1"/>
        </p:nvSpPr>
        <p:spPr>
          <a:xfrm>
            <a:off x="-6569" y="-1"/>
            <a:ext cx="8823952" cy="6890864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86285"/>
              <a:gd name="connsiteX1" fmla="*/ 7882391 w 7882391"/>
              <a:gd name="connsiteY1" fmla="*/ 0 h 6886285"/>
              <a:gd name="connsiteX2" fmla="*/ 5781275 w 7882391"/>
              <a:gd name="connsiteY2" fmla="*/ 6886285 h 6886285"/>
              <a:gd name="connsiteX3" fmla="*/ 0 w 7882391"/>
              <a:gd name="connsiteY3" fmla="*/ 6857999 h 6886285"/>
              <a:gd name="connsiteX4" fmla="*/ 0 w 7882391"/>
              <a:gd name="connsiteY4" fmla="*/ 0 h 6886285"/>
              <a:gd name="connsiteX0" fmla="*/ 0 w 7882391"/>
              <a:gd name="connsiteY0" fmla="*/ 0 h 6859468"/>
              <a:gd name="connsiteX1" fmla="*/ 7882391 w 7882391"/>
              <a:gd name="connsiteY1" fmla="*/ 0 h 6859468"/>
              <a:gd name="connsiteX2" fmla="*/ 5787238 w 7882391"/>
              <a:gd name="connsiteY2" fmla="*/ 6859468 h 6859468"/>
              <a:gd name="connsiteX3" fmla="*/ 0 w 7882391"/>
              <a:gd name="connsiteY3" fmla="*/ 6857999 h 6859468"/>
              <a:gd name="connsiteX4" fmla="*/ 0 w 7882391"/>
              <a:gd name="connsiteY4" fmla="*/ 0 h 685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9468">
                <a:moveTo>
                  <a:pt x="0" y="0"/>
                </a:moveTo>
                <a:lnTo>
                  <a:pt x="7882391" y="0"/>
                </a:lnTo>
                <a:lnTo>
                  <a:pt x="5787238" y="6859468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D402B987-5CC5-6245-8FF1-65A3465B0BE4}"/>
              </a:ext>
            </a:extLst>
          </p:cNvPr>
          <p:cNvSpPr/>
          <p:nvPr userDrawn="1"/>
        </p:nvSpPr>
        <p:spPr>
          <a:xfrm flipV="1">
            <a:off x="6441379" y="-165102"/>
            <a:ext cx="2376004" cy="7040978"/>
          </a:xfrm>
          <a:prstGeom prst="line">
            <a:avLst/>
          </a:prstGeom>
          <a:ln w="1016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ircle">
            <a:extLst>
              <a:ext uri="{FF2B5EF4-FFF2-40B4-BE49-F238E27FC236}">
                <a16:creationId xmlns:a16="http://schemas.microsoft.com/office/drawing/2014/main" id="{526DA88F-46DF-4D4E-9417-8E1E1460E8A0}"/>
              </a:ext>
            </a:extLst>
          </p:cNvPr>
          <p:cNvSpPr>
            <a:spLocks noChangeAspect="1"/>
          </p:cNvSpPr>
          <p:nvPr userDrawn="1"/>
        </p:nvSpPr>
        <p:spPr>
          <a:xfrm>
            <a:off x="2349204" y="1427754"/>
            <a:ext cx="2376003" cy="2376000"/>
          </a:xfrm>
          <a:prstGeom prst="ellipse">
            <a:avLst/>
          </a:prstGeom>
          <a:solidFill>
            <a:schemeClr val="accent3">
              <a:alpha val="85000"/>
            </a:schemeClr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Graphic 22" descr="Pasta">
            <a:extLst>
              <a:ext uri="{FF2B5EF4-FFF2-40B4-BE49-F238E27FC236}">
                <a16:creationId xmlns:a16="http://schemas.microsoft.com/office/drawing/2014/main" id="{0EB16E95-DAAF-8242-9B6F-0C971AD6C5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6251" y="1944800"/>
            <a:ext cx="1341907" cy="1341907"/>
          </a:xfrm>
          <a:prstGeom prst="rect">
            <a:avLst/>
          </a:prstGeom>
        </p:spPr>
      </p:pic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26DA97E6-C917-834D-9FD1-006B12D9EE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1283" y="4952865"/>
            <a:ext cx="4046216" cy="858460"/>
          </a:xfrm>
        </p:spPr>
        <p:txBody>
          <a:bodyPr anchor="b">
            <a:noAutofit/>
          </a:bodyPr>
          <a:lstStyle>
            <a:lvl1pPr marL="0" indent="0" algn="ctr">
              <a:buNone/>
              <a:def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Thin" panose="020B0403020202020204" pitchFamily="34" charset="0"/>
                <a:cs typeface="Arial" panose="020B0604020202020204" pitchFamily="34" charset="0"/>
                <a:sym typeface="Helvetica Neue"/>
              </a:defRPr>
            </a:lvl1pPr>
            <a:lvl2pPr>
              <a:defRPr kumimoji="0" 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2pPr>
            <a:lvl3pPr>
              <a:defRPr kumimoji="0" 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3pPr>
            <a:lvl4pPr>
              <a:defRPr kumimoji="0" 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4pPr>
            <a:lvl5pPr>
              <a:defRPr kumimoji="0" lang="hu-HU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5pPr>
          </a:lstStyle>
          <a:p>
            <a:pPr lvl="0"/>
            <a:r>
              <a:rPr lang="en-US" dirty="0"/>
              <a:t>12:00 - 13:00</a:t>
            </a:r>
          </a:p>
        </p:txBody>
      </p:sp>
      <p:sp>
        <p:nvSpPr>
          <p:cNvPr id="26" name="Title 7">
            <a:extLst>
              <a:ext uri="{FF2B5EF4-FFF2-40B4-BE49-F238E27FC236}">
                <a16:creationId xmlns:a16="http://schemas.microsoft.com/office/drawing/2014/main" id="{A448F63F-E347-A343-842B-397B0D10E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1283" y="4030775"/>
            <a:ext cx="4045973" cy="855704"/>
          </a:xfrm>
        </p:spPr>
        <p:txBody>
          <a:bodyPr anchor="b">
            <a:normAutofit/>
          </a:bodyPr>
          <a:lstStyle>
            <a:lvl1pPr algn="ctr">
              <a:defRPr kumimoji="0" lang="en-US" sz="4000" b="1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 err="1"/>
              <a:t>Ebédszünet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326929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E91A-03D6-0646-8370-2E447715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-8360"/>
            <a:ext cx="12195313" cy="532748"/>
          </a:xfrm>
          <a:gradFill>
            <a:gsLst>
              <a:gs pos="23000">
                <a:schemeClr val="accent5">
                  <a:lumMod val="20000"/>
                  <a:lumOff val="80000"/>
                  <a:alpha val="78000"/>
                </a:schemeClr>
              </a:gs>
              <a:gs pos="55000">
                <a:schemeClr val="accent5">
                  <a:lumMod val="60000"/>
                  <a:lumOff val="40000"/>
                  <a:alpha val="59000"/>
                </a:schemeClr>
              </a:gs>
              <a:gs pos="92000">
                <a:schemeClr val="accent5">
                  <a:lumMod val="75000"/>
                  <a:alpha val="50000"/>
                </a:schemeClr>
              </a:gs>
            </a:gsLst>
            <a:path path="circle">
              <a:fillToRect t="100000" r="100000"/>
            </a:path>
          </a:gradFill>
        </p:spPr>
        <p:txBody>
          <a:bodyPr anchor="ctr">
            <a:noAutofit/>
          </a:bodyPr>
          <a:lstStyle>
            <a:lvl1pPr marL="45244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32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4A6D3F59-5081-1641-8C7A-014687A48F24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660606" y="795226"/>
            <a:ext cx="10786327" cy="5275373"/>
          </a:xfrm>
        </p:spPr>
        <p:txBody>
          <a:bodyPr anchor="t" anchorCtr="0"/>
          <a:lstStyle>
            <a:lvl1pPr>
              <a:defRPr sz="32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>
              <a:defRPr sz="28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4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20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8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DBE02C-60E6-4148-BE66-7079052704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606" y="6201197"/>
            <a:ext cx="10786327" cy="576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49BC6-7EB4-8344-A553-EAE7C52E9F6D}"/>
              </a:ext>
            </a:extLst>
          </p:cNvPr>
          <p:cNvSpPr/>
          <p:nvPr userDrawn="1"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185F09-C269-1347-A42C-735F0FC1012D}"/>
              </a:ext>
            </a:extLst>
          </p:cNvPr>
          <p:cNvSpPr/>
          <p:nvPr userDrawn="1"/>
        </p:nvSpPr>
        <p:spPr>
          <a:xfrm>
            <a:off x="11581129" y="6201197"/>
            <a:ext cx="576000" cy="57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CE5370C9-BB2B-3445-8CA2-9C8684E4B0CD}"/>
              </a:ext>
            </a:extLst>
          </p:cNvPr>
          <p:cNvSpPr>
            <a:spLocks noChangeAspect="1"/>
          </p:cNvSpPr>
          <p:nvPr userDrawn="1"/>
        </p:nvSpPr>
        <p:spPr>
          <a:xfrm>
            <a:off x="11653128" y="6273197"/>
            <a:ext cx="432001" cy="432000"/>
          </a:xfrm>
          <a:prstGeom prst="ellipse">
            <a:avLst/>
          </a:prstGeom>
          <a:solidFill>
            <a:schemeClr val="bg1">
              <a:alpha val="76000"/>
            </a:schemeClr>
          </a:solidFill>
          <a:ln w="381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A2F6EAE-97FD-1947-B338-C9FAE428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477" y="6306634"/>
            <a:ext cx="385301" cy="365125"/>
          </a:xfrm>
        </p:spPr>
        <p:txBody>
          <a:bodyPr anchor="ctr"/>
          <a:lstStyle>
            <a:lvl1pPr algn="ctr">
              <a:defRPr kumimoji="0" lang="hu-HU" sz="1200" b="1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763148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EFCF88-236B-614F-8535-3771CA2F7A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0466" y="3568"/>
            <a:ext cx="3801533" cy="68508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1E742A-42BB-7548-8E62-ED24E24A77BC}"/>
              </a:ext>
            </a:extLst>
          </p:cNvPr>
          <p:cNvSpPr/>
          <p:nvPr userDrawn="1"/>
        </p:nvSpPr>
        <p:spPr>
          <a:xfrm>
            <a:off x="2540000" y="-10917"/>
            <a:ext cx="9652000" cy="6868917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61000">
                <a:schemeClr val="bg1"/>
              </a:gs>
              <a:gs pos="76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85FC5400-2968-374F-B086-590DC7A010B7}"/>
              </a:ext>
            </a:extLst>
          </p:cNvPr>
          <p:cNvSpPr/>
          <p:nvPr userDrawn="1"/>
        </p:nvSpPr>
        <p:spPr>
          <a:xfrm>
            <a:off x="0" y="-14784"/>
            <a:ext cx="10234075" cy="576000"/>
          </a:xfrm>
          <a:prstGeom prst="trapezoid">
            <a:avLst>
              <a:gd name="adj" fmla="val 0"/>
            </a:avLst>
          </a:prstGeom>
          <a:gradFill flip="none" rotWithShape="1">
            <a:gsLst>
              <a:gs pos="23000">
                <a:schemeClr val="accent5">
                  <a:lumMod val="20000"/>
                  <a:lumOff val="80000"/>
                  <a:alpha val="78000"/>
                </a:schemeClr>
              </a:gs>
              <a:gs pos="55000">
                <a:schemeClr val="accent5">
                  <a:lumMod val="60000"/>
                  <a:lumOff val="40000"/>
                  <a:alpha val="59000"/>
                </a:schemeClr>
              </a:gs>
              <a:gs pos="92000">
                <a:schemeClr val="accent5">
                  <a:lumMod val="75000"/>
                  <a:alpha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2882F2-32CA-6140-B730-87BC0401D5BE}"/>
              </a:ext>
            </a:extLst>
          </p:cNvPr>
          <p:cNvGrpSpPr/>
          <p:nvPr userDrawn="1"/>
        </p:nvGrpSpPr>
        <p:grpSpPr>
          <a:xfrm rot="10800000" flipV="1">
            <a:off x="9601196" y="579253"/>
            <a:ext cx="2381020" cy="6278748"/>
            <a:chOff x="12228511" y="-18260"/>
            <a:chExt cx="5977989" cy="13770773"/>
          </a:xfrm>
          <a:solidFill>
            <a:schemeClr val="bg1"/>
          </a:solidFill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16D3BA61-2096-8249-ACA8-DE4FB060413F}"/>
                </a:ext>
              </a:extLst>
            </p:cNvPr>
            <p:cNvSpPr/>
            <p:nvPr/>
          </p:nvSpPr>
          <p:spPr>
            <a:xfrm flipH="1">
              <a:off x="12228511" y="-18256"/>
              <a:ext cx="3862331" cy="137707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8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C9DF03B-2968-3941-9069-FC9A5ADDB376}"/>
                </a:ext>
              </a:extLst>
            </p:cNvPr>
            <p:cNvSpPr/>
            <p:nvPr/>
          </p:nvSpPr>
          <p:spPr>
            <a:xfrm>
              <a:off x="16090847" y="-18260"/>
              <a:ext cx="2115653" cy="13763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CC821420-1CFC-C844-A24D-58BF9FB29196}"/>
              </a:ext>
            </a:extLst>
          </p:cNvPr>
          <p:cNvSpPr/>
          <p:nvPr userDrawn="1"/>
        </p:nvSpPr>
        <p:spPr>
          <a:xfrm flipH="1" flipV="1">
            <a:off x="10313604" y="-10919"/>
            <a:ext cx="1899710" cy="6762513"/>
          </a:xfrm>
          <a:custGeom>
            <a:avLst/>
            <a:gdLst>
              <a:gd name="connsiteX0" fmla="*/ 0 w 1878395"/>
              <a:gd name="connsiteY0" fmla="*/ 8280400 h 8280400"/>
              <a:gd name="connsiteX1" fmla="*/ 0 w 1878395"/>
              <a:gd name="connsiteY1" fmla="*/ 0 h 8280400"/>
              <a:gd name="connsiteX2" fmla="*/ 1878395 w 1878395"/>
              <a:gd name="connsiteY2" fmla="*/ 8280400 h 8280400"/>
              <a:gd name="connsiteX3" fmla="*/ 0 w 1878395"/>
              <a:gd name="connsiteY3" fmla="*/ 8280400 h 8280400"/>
              <a:gd name="connsiteX0" fmla="*/ 45719 w 1924114"/>
              <a:gd name="connsiteY0" fmla="*/ 8084457 h 8084457"/>
              <a:gd name="connsiteX1" fmla="*/ 0 w 1924114"/>
              <a:gd name="connsiteY1" fmla="*/ 0 h 8084457"/>
              <a:gd name="connsiteX2" fmla="*/ 1924114 w 1924114"/>
              <a:gd name="connsiteY2" fmla="*/ 8084457 h 8084457"/>
              <a:gd name="connsiteX3" fmla="*/ 45719 w 1924114"/>
              <a:gd name="connsiteY3" fmla="*/ 8084457 h 8084457"/>
              <a:gd name="connsiteX0" fmla="*/ 45719 w 1924114"/>
              <a:gd name="connsiteY0" fmla="*/ 8084457 h 8084457"/>
              <a:gd name="connsiteX1" fmla="*/ 0 w 1924114"/>
              <a:gd name="connsiteY1" fmla="*/ 0 h 8084457"/>
              <a:gd name="connsiteX2" fmla="*/ 1924114 w 1924114"/>
              <a:gd name="connsiteY2" fmla="*/ 8084457 h 8084457"/>
              <a:gd name="connsiteX3" fmla="*/ 45719 w 1924114"/>
              <a:gd name="connsiteY3" fmla="*/ 8084457 h 8084457"/>
              <a:gd name="connsiteX0" fmla="*/ 45719 w 1924114"/>
              <a:gd name="connsiteY0" fmla="*/ 8084457 h 8084457"/>
              <a:gd name="connsiteX1" fmla="*/ 0 w 1924114"/>
              <a:gd name="connsiteY1" fmla="*/ 0 h 8084457"/>
              <a:gd name="connsiteX2" fmla="*/ 1924114 w 1924114"/>
              <a:gd name="connsiteY2" fmla="*/ 8084457 h 8084457"/>
              <a:gd name="connsiteX3" fmla="*/ 45719 w 1924114"/>
              <a:gd name="connsiteY3" fmla="*/ 8084457 h 8084457"/>
              <a:gd name="connsiteX0" fmla="*/ 45719 w 1924114"/>
              <a:gd name="connsiteY0" fmla="*/ 6712857 h 6712857"/>
              <a:gd name="connsiteX1" fmla="*/ 0 w 1924114"/>
              <a:gd name="connsiteY1" fmla="*/ 0 h 6712857"/>
              <a:gd name="connsiteX2" fmla="*/ 1924114 w 1924114"/>
              <a:gd name="connsiteY2" fmla="*/ 6712857 h 6712857"/>
              <a:gd name="connsiteX3" fmla="*/ 45719 w 1924114"/>
              <a:gd name="connsiteY3" fmla="*/ 6712857 h 6712857"/>
              <a:gd name="connsiteX0" fmla="*/ 46211 w 1924606"/>
              <a:gd name="connsiteY0" fmla="*/ 6712866 h 6712866"/>
              <a:gd name="connsiteX1" fmla="*/ 492 w 1924606"/>
              <a:gd name="connsiteY1" fmla="*/ 9 h 6712866"/>
              <a:gd name="connsiteX2" fmla="*/ 1924606 w 1924606"/>
              <a:gd name="connsiteY2" fmla="*/ 6712866 h 6712866"/>
              <a:gd name="connsiteX3" fmla="*/ 46211 w 1924606"/>
              <a:gd name="connsiteY3" fmla="*/ 6712866 h 6712866"/>
              <a:gd name="connsiteX0" fmla="*/ 46211 w 1924606"/>
              <a:gd name="connsiteY0" fmla="*/ 6742558 h 6742558"/>
              <a:gd name="connsiteX1" fmla="*/ 492 w 1924606"/>
              <a:gd name="connsiteY1" fmla="*/ 29701 h 6742558"/>
              <a:gd name="connsiteX2" fmla="*/ 1924606 w 1924606"/>
              <a:gd name="connsiteY2" fmla="*/ 6742558 h 6742558"/>
              <a:gd name="connsiteX3" fmla="*/ 46211 w 1924606"/>
              <a:gd name="connsiteY3" fmla="*/ 6742558 h 6742558"/>
              <a:gd name="connsiteX0" fmla="*/ 8968 w 1887363"/>
              <a:gd name="connsiteY0" fmla="*/ 6764133 h 6764133"/>
              <a:gd name="connsiteX1" fmla="*/ 6517 w 1887363"/>
              <a:gd name="connsiteY1" fmla="*/ 29568 h 6764133"/>
              <a:gd name="connsiteX2" fmla="*/ 1887363 w 1887363"/>
              <a:gd name="connsiteY2" fmla="*/ 6764133 h 6764133"/>
              <a:gd name="connsiteX3" fmla="*/ 8968 w 1887363"/>
              <a:gd name="connsiteY3" fmla="*/ 6764133 h 6764133"/>
              <a:gd name="connsiteX0" fmla="*/ 12857 w 1891252"/>
              <a:gd name="connsiteY0" fmla="*/ 6778516 h 6778516"/>
              <a:gd name="connsiteX1" fmla="*/ 3194 w 1891252"/>
              <a:gd name="connsiteY1" fmla="*/ 29480 h 6778516"/>
              <a:gd name="connsiteX2" fmla="*/ 1891252 w 1891252"/>
              <a:gd name="connsiteY2" fmla="*/ 6778516 h 6778516"/>
              <a:gd name="connsiteX3" fmla="*/ 12857 w 1891252"/>
              <a:gd name="connsiteY3" fmla="*/ 6778516 h 677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1252" h="6778516">
                <a:moveTo>
                  <a:pt x="12857" y="6778516"/>
                </a:moveTo>
                <a:cubicBezTo>
                  <a:pt x="-2383" y="4083697"/>
                  <a:pt x="-1887" y="22222"/>
                  <a:pt x="3194" y="29480"/>
                </a:cubicBezTo>
                <a:cubicBezTo>
                  <a:pt x="397256" y="-405950"/>
                  <a:pt x="1249881" y="4083697"/>
                  <a:pt x="1891252" y="6778516"/>
                </a:cubicBezTo>
                <a:lnTo>
                  <a:pt x="12857" y="6778516"/>
                </a:lnTo>
                <a:close/>
              </a:path>
            </a:pathLst>
          </a:custGeom>
          <a:gradFill>
            <a:gsLst>
              <a:gs pos="0">
                <a:schemeClr val="bg1">
                  <a:alpha val="73000"/>
                </a:schemeClr>
              </a:gs>
              <a:gs pos="35000">
                <a:schemeClr val="accent6">
                  <a:lumMod val="40000"/>
                  <a:lumOff val="60000"/>
                  <a:alpha val="42000"/>
                </a:schemeClr>
              </a:gs>
              <a:gs pos="82000">
                <a:schemeClr val="accent6">
                  <a:lumMod val="95000"/>
                  <a:lumOff val="5000"/>
                  <a:alpha val="50000"/>
                </a:schemeClr>
              </a:gs>
              <a:gs pos="94000">
                <a:schemeClr val="accent5">
                  <a:lumMod val="75000"/>
                  <a:alpha val="49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8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9E91A-03D6-0646-8370-2E447715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2" y="-8360"/>
            <a:ext cx="10237386" cy="532748"/>
          </a:xfrm>
        </p:spPr>
        <p:txBody>
          <a:bodyPr anchor="ctr">
            <a:noAutofit/>
          </a:bodyPr>
          <a:lstStyle>
            <a:lvl1pPr marL="45244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32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4A6D3F59-5081-1641-8C7A-014687A48F24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651554" y="848259"/>
            <a:ext cx="9394530" cy="5285463"/>
          </a:xfrm>
        </p:spPr>
        <p:txBody>
          <a:bodyPr anchor="t"/>
          <a:lstStyle>
            <a:lvl1pPr>
              <a:defRPr sz="3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DBE02C-60E6-4148-BE66-7079052704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554" y="6416104"/>
            <a:ext cx="9394529" cy="37487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FA0A8-12A4-934E-99FA-E3C434CEB282}"/>
              </a:ext>
            </a:extLst>
          </p:cNvPr>
          <p:cNvGrpSpPr/>
          <p:nvPr userDrawn="1"/>
        </p:nvGrpSpPr>
        <p:grpSpPr>
          <a:xfrm rot="10800000" flipV="1">
            <a:off x="10234075" y="-16170"/>
            <a:ext cx="226771" cy="577386"/>
            <a:chOff x="12228511" y="-18260"/>
            <a:chExt cx="5977989" cy="13770773"/>
          </a:xfrm>
          <a:solidFill>
            <a:schemeClr val="accent5">
              <a:lumMod val="75000"/>
              <a:alpha val="50000"/>
            </a:schemeClr>
          </a:solidFill>
        </p:grpSpPr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B4E9A000-BC94-9D46-84B1-669D812DB769}"/>
                </a:ext>
              </a:extLst>
            </p:cNvPr>
            <p:cNvSpPr/>
            <p:nvPr/>
          </p:nvSpPr>
          <p:spPr>
            <a:xfrm flipH="1">
              <a:off x="12228511" y="-18256"/>
              <a:ext cx="3862331" cy="137707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8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9D16C4D-CD7B-984F-AD86-C259FCCBCF22}"/>
                </a:ext>
              </a:extLst>
            </p:cNvPr>
            <p:cNvSpPr/>
            <p:nvPr/>
          </p:nvSpPr>
          <p:spPr>
            <a:xfrm>
              <a:off x="16090847" y="-18260"/>
              <a:ext cx="2115653" cy="13763757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0049BC6-7EB4-8344-A553-EAE7C52E9F6D}"/>
              </a:ext>
            </a:extLst>
          </p:cNvPr>
          <p:cNvSpPr/>
          <p:nvPr userDrawn="1"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E7B56BC-7940-8446-BE75-1EAC4FE56878}"/>
              </a:ext>
            </a:extLst>
          </p:cNvPr>
          <p:cNvSpPr/>
          <p:nvPr userDrawn="1"/>
        </p:nvSpPr>
        <p:spPr>
          <a:xfrm flipH="1" flipV="1">
            <a:off x="10264919" y="-92766"/>
            <a:ext cx="1717297" cy="7005629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185F09-C269-1347-A42C-735F0FC1012D}"/>
              </a:ext>
            </a:extLst>
          </p:cNvPr>
          <p:cNvSpPr/>
          <p:nvPr userDrawn="1"/>
        </p:nvSpPr>
        <p:spPr>
          <a:xfrm>
            <a:off x="11616000" y="6285867"/>
            <a:ext cx="576000" cy="57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CE5370C9-BB2B-3445-8CA2-9C8684E4B0CD}"/>
              </a:ext>
            </a:extLst>
          </p:cNvPr>
          <p:cNvSpPr>
            <a:spLocks noChangeAspect="1"/>
          </p:cNvSpPr>
          <p:nvPr userDrawn="1"/>
        </p:nvSpPr>
        <p:spPr>
          <a:xfrm>
            <a:off x="11681312" y="6345332"/>
            <a:ext cx="445022" cy="445021"/>
          </a:xfrm>
          <a:prstGeom prst="ellipse">
            <a:avLst/>
          </a:prstGeom>
          <a:solidFill>
            <a:schemeClr val="bg1">
              <a:alpha val="76000"/>
            </a:schemeClr>
          </a:solidFill>
          <a:ln w="381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A2F6EAE-97FD-1947-B338-C9FAE428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2158" y="6386470"/>
            <a:ext cx="385301" cy="365125"/>
          </a:xfrm>
        </p:spPr>
        <p:txBody>
          <a:bodyPr anchor="ctr"/>
          <a:lstStyle>
            <a:lvl1pPr algn="ctr">
              <a:defRPr kumimoji="0" lang="hu-HU" sz="1200" b="1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5076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/>
        </p:nvSpPr>
        <p:spPr>
          <a:xfrm>
            <a:off x="6777991" y="-31354"/>
            <a:ext cx="5414009" cy="6941576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153214 w 8503350"/>
              <a:gd name="connsiteY0" fmla="*/ 0 h 6867146"/>
              <a:gd name="connsiteX1" fmla="*/ 8503350 w 8503350"/>
              <a:gd name="connsiteY1" fmla="*/ 5827 h 6867146"/>
              <a:gd name="connsiteX2" fmla="*/ 8503350 w 8503350"/>
              <a:gd name="connsiteY2" fmla="*/ 6863828 h 6867146"/>
              <a:gd name="connsiteX3" fmla="*/ 0 w 8503350"/>
              <a:gd name="connsiteY3" fmla="*/ 6867146 h 6867146"/>
              <a:gd name="connsiteX4" fmla="*/ 3153214 w 8503350"/>
              <a:gd name="connsiteY4" fmla="*/ 0 h 6867146"/>
              <a:gd name="connsiteX0" fmla="*/ 5007463 w 8503350"/>
              <a:gd name="connsiteY0" fmla="*/ 6310 h 6861319"/>
              <a:gd name="connsiteX1" fmla="*/ 8503350 w 8503350"/>
              <a:gd name="connsiteY1" fmla="*/ 0 h 6861319"/>
              <a:gd name="connsiteX2" fmla="*/ 8503350 w 8503350"/>
              <a:gd name="connsiteY2" fmla="*/ 6858001 h 6861319"/>
              <a:gd name="connsiteX3" fmla="*/ 0 w 8503350"/>
              <a:gd name="connsiteY3" fmla="*/ 6861319 h 6861319"/>
              <a:gd name="connsiteX4" fmla="*/ 5007463 w 8503350"/>
              <a:gd name="connsiteY4" fmla="*/ 6310 h 6861319"/>
              <a:gd name="connsiteX0" fmla="*/ 3198440 w 6694327"/>
              <a:gd name="connsiteY0" fmla="*/ 6310 h 6873456"/>
              <a:gd name="connsiteX1" fmla="*/ 6694327 w 6694327"/>
              <a:gd name="connsiteY1" fmla="*/ 0 h 6873456"/>
              <a:gd name="connsiteX2" fmla="*/ 6694327 w 6694327"/>
              <a:gd name="connsiteY2" fmla="*/ 6858001 h 6873456"/>
              <a:gd name="connsiteX3" fmla="*/ 0 w 6694327"/>
              <a:gd name="connsiteY3" fmla="*/ 6873456 h 6873456"/>
              <a:gd name="connsiteX4" fmla="*/ 3198440 w 6694327"/>
              <a:gd name="connsiteY4" fmla="*/ 6310 h 687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4327" h="6873456">
                <a:moveTo>
                  <a:pt x="3198440" y="6310"/>
                </a:moveTo>
                <a:lnTo>
                  <a:pt x="6694327" y="0"/>
                </a:lnTo>
                <a:lnTo>
                  <a:pt x="6694327" y="6858001"/>
                </a:lnTo>
                <a:lnTo>
                  <a:pt x="0" y="6873456"/>
                </a:lnTo>
                <a:lnTo>
                  <a:pt x="3198440" y="631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2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/>
        </p:nvSpPr>
        <p:spPr>
          <a:xfrm>
            <a:off x="1" y="-3362"/>
            <a:ext cx="9352012" cy="6898030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702161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71347">
                <a:moveTo>
                  <a:pt x="0" y="0"/>
                </a:moveTo>
                <a:lnTo>
                  <a:pt x="7882391" y="0"/>
                </a:lnTo>
                <a:lnTo>
                  <a:pt x="5702161" y="6871347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email">
              <a:alphaModFix amt="5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F3DD61B-B49E-8C43-AD6B-644525875B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1276" y="280416"/>
            <a:ext cx="2601460" cy="720000"/>
          </a:xfrm>
          <a:prstGeom prst="rect">
            <a:avLst/>
          </a:prstGeom>
        </p:spPr>
      </p:pic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/>
        </p:nvSpPr>
        <p:spPr>
          <a:xfrm flipV="1">
            <a:off x="6755247" y="-25135"/>
            <a:ext cx="2596766" cy="694157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556" y="2603887"/>
            <a:ext cx="7971159" cy="1671093"/>
          </a:xfrm>
        </p:spPr>
        <p:txBody>
          <a:bodyPr anchor="t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1" i="0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52253213-4E87-8F49-B8FA-FE7D99F4D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572" y="4296753"/>
            <a:ext cx="6585125" cy="1173662"/>
          </a:xfrm>
        </p:spPr>
        <p:txBody>
          <a:bodyPr anchor="t">
            <a:norm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 userDrawn="1"/>
        </p:nvSpPr>
        <p:spPr>
          <a:xfrm>
            <a:off x="6777991" y="5854"/>
            <a:ext cx="5414009" cy="6904368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153214 w 8503350"/>
              <a:gd name="connsiteY0" fmla="*/ 0 h 6867146"/>
              <a:gd name="connsiteX1" fmla="*/ 8503350 w 8503350"/>
              <a:gd name="connsiteY1" fmla="*/ 5827 h 6867146"/>
              <a:gd name="connsiteX2" fmla="*/ 8503350 w 8503350"/>
              <a:gd name="connsiteY2" fmla="*/ 6863828 h 6867146"/>
              <a:gd name="connsiteX3" fmla="*/ 0 w 8503350"/>
              <a:gd name="connsiteY3" fmla="*/ 6867146 h 6867146"/>
              <a:gd name="connsiteX4" fmla="*/ 3153214 w 8503350"/>
              <a:gd name="connsiteY4" fmla="*/ 0 h 6867146"/>
              <a:gd name="connsiteX0" fmla="*/ 5007463 w 8503350"/>
              <a:gd name="connsiteY0" fmla="*/ 6310 h 6861319"/>
              <a:gd name="connsiteX1" fmla="*/ 8503350 w 8503350"/>
              <a:gd name="connsiteY1" fmla="*/ 0 h 6861319"/>
              <a:gd name="connsiteX2" fmla="*/ 8503350 w 8503350"/>
              <a:gd name="connsiteY2" fmla="*/ 6858001 h 6861319"/>
              <a:gd name="connsiteX3" fmla="*/ 0 w 8503350"/>
              <a:gd name="connsiteY3" fmla="*/ 6861319 h 6861319"/>
              <a:gd name="connsiteX4" fmla="*/ 5007463 w 8503350"/>
              <a:gd name="connsiteY4" fmla="*/ 6310 h 6861319"/>
              <a:gd name="connsiteX0" fmla="*/ 3198440 w 6694327"/>
              <a:gd name="connsiteY0" fmla="*/ 6310 h 6873456"/>
              <a:gd name="connsiteX1" fmla="*/ 6694327 w 6694327"/>
              <a:gd name="connsiteY1" fmla="*/ 0 h 6873456"/>
              <a:gd name="connsiteX2" fmla="*/ 6694327 w 6694327"/>
              <a:gd name="connsiteY2" fmla="*/ 6858001 h 6873456"/>
              <a:gd name="connsiteX3" fmla="*/ 0 w 6694327"/>
              <a:gd name="connsiteY3" fmla="*/ 6873456 h 6873456"/>
              <a:gd name="connsiteX4" fmla="*/ 3198440 w 6694327"/>
              <a:gd name="connsiteY4" fmla="*/ 6310 h 687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4327" h="6873456">
                <a:moveTo>
                  <a:pt x="3198440" y="6310"/>
                </a:moveTo>
                <a:lnTo>
                  <a:pt x="6694327" y="0"/>
                </a:lnTo>
                <a:lnTo>
                  <a:pt x="6694327" y="6858001"/>
                </a:lnTo>
                <a:lnTo>
                  <a:pt x="0" y="6873456"/>
                </a:lnTo>
                <a:lnTo>
                  <a:pt x="3198440" y="6310"/>
                </a:lnTo>
                <a:close/>
              </a:path>
            </a:pathLst>
          </a:custGeom>
          <a:blipFill dpi="0" rotWithShape="1">
            <a:blip r:embed="rId5" cstate="print"/>
            <a:srcRect/>
            <a:stretch>
              <a:fillRect l="-7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 userDrawn="1"/>
        </p:nvSpPr>
        <p:spPr>
          <a:xfrm>
            <a:off x="1" y="-3362"/>
            <a:ext cx="9352012" cy="6898030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702161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71347">
                <a:moveTo>
                  <a:pt x="0" y="0"/>
                </a:moveTo>
                <a:lnTo>
                  <a:pt x="7882391" y="0"/>
                </a:lnTo>
                <a:lnTo>
                  <a:pt x="5702161" y="6871347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 cstate="email">
              <a:alphaModFix amt="5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-29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66">
            <a:extLst>
              <a:ext uri="{FF2B5EF4-FFF2-40B4-BE49-F238E27FC236}">
                <a16:creationId xmlns:a16="http://schemas.microsoft.com/office/drawing/2014/main" id="{3F3DD61B-B49E-8C43-AD6B-644525875B0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1276" y="280416"/>
            <a:ext cx="2601460" cy="720000"/>
          </a:xfrm>
          <a:prstGeom prst="rect">
            <a:avLst/>
          </a:prstGeom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 userDrawn="1"/>
        </p:nvSpPr>
        <p:spPr>
          <a:xfrm flipV="1">
            <a:off x="6755247" y="-25135"/>
            <a:ext cx="2596766" cy="694157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023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6">
            <a:extLst>
              <a:ext uri="{FF2B5EF4-FFF2-40B4-BE49-F238E27FC236}">
                <a16:creationId xmlns:a16="http://schemas.microsoft.com/office/drawing/2014/main" id="{94A97DD3-8033-D340-B873-174EA8A02C08}"/>
              </a:ext>
            </a:extLst>
          </p:cNvPr>
          <p:cNvSpPr/>
          <p:nvPr userDrawn="1"/>
        </p:nvSpPr>
        <p:spPr>
          <a:xfrm>
            <a:off x="0" y="6968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2C768-66BE-9243-9699-19457942BA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787" y="2332050"/>
            <a:ext cx="8064525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783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 userDrawn="1"/>
        </p:nvSpPr>
        <p:spPr>
          <a:xfrm rot="10800000">
            <a:off x="7566052" y="-19280"/>
            <a:ext cx="4625945" cy="6898030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8546763"/>
              <a:gd name="connsiteY0" fmla="*/ 0 h 6871347"/>
              <a:gd name="connsiteX1" fmla="*/ 8546763 w 8546763"/>
              <a:gd name="connsiteY1" fmla="*/ 0 h 6871347"/>
              <a:gd name="connsiteX2" fmla="*/ 5352774 w 8546763"/>
              <a:gd name="connsiteY2" fmla="*/ 6871347 h 6871347"/>
              <a:gd name="connsiteX3" fmla="*/ 0 w 8546763"/>
              <a:gd name="connsiteY3" fmla="*/ 6857999 h 6871347"/>
              <a:gd name="connsiteX4" fmla="*/ 0 w 8546763"/>
              <a:gd name="connsiteY4" fmla="*/ 0 h 687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6763" h="6871347">
                <a:moveTo>
                  <a:pt x="0" y="0"/>
                </a:moveTo>
                <a:lnTo>
                  <a:pt x="8546763" y="0"/>
                </a:lnTo>
                <a:lnTo>
                  <a:pt x="5352774" y="6871347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8E165-B1CB-4C4B-8055-FF1B6A1BDC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6167" y="332213"/>
            <a:ext cx="2208516" cy="451202"/>
          </a:xfrm>
          <a:prstGeom prst="rect">
            <a:avLst/>
          </a:prstGeom>
        </p:spPr>
      </p:pic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 userDrawn="1"/>
        </p:nvSpPr>
        <p:spPr>
          <a:xfrm flipV="1">
            <a:off x="7566051" y="-62826"/>
            <a:ext cx="1727797" cy="6941576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561" y="2357365"/>
            <a:ext cx="8307788" cy="1671093"/>
          </a:xfrm>
        </p:spPr>
        <p:txBody>
          <a:bodyPr anchor="t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1" i="0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52253213-4E87-8F49-B8FA-FE7D99F4D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576" y="4072003"/>
            <a:ext cx="7125758" cy="1173662"/>
          </a:xfrm>
        </p:spPr>
        <p:txBody>
          <a:bodyPr anchor="t">
            <a:norm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A0FAAB-3436-1741-97E8-2987027BE9A2}"/>
              </a:ext>
            </a:extLst>
          </p:cNvPr>
          <p:cNvGrpSpPr/>
          <p:nvPr userDrawn="1"/>
        </p:nvGrpSpPr>
        <p:grpSpPr>
          <a:xfrm>
            <a:off x="9459854" y="3421312"/>
            <a:ext cx="3960000" cy="5673803"/>
            <a:chOff x="9459854" y="3421312"/>
            <a:chExt cx="3960000" cy="5673803"/>
          </a:xfrm>
        </p:grpSpPr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BBEF4A6A-312F-774F-9FF0-3C66FD7CC42B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10683581" y="3421312"/>
              <a:ext cx="2160000" cy="21600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2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9E574038-34A2-964E-AB32-952E93898D4F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11315833" y="4895270"/>
              <a:ext cx="1310400" cy="13104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3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8F6C61-9228-D940-93A5-1F3BCC26EA1A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9459854" y="5135115"/>
              <a:ext cx="3960000" cy="3960000"/>
            </a:xfrm>
            <a:prstGeom prst="arc">
              <a:avLst>
                <a:gd name="adj1" fmla="val 6523833"/>
                <a:gd name="adj2" fmla="val 13113890"/>
              </a:avLst>
            </a:prstGeom>
            <a:ln w="203200">
              <a:solidFill>
                <a:schemeClr val="accent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29274766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title -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>
            <a:extLst>
              <a:ext uri="{FF2B5EF4-FFF2-40B4-BE49-F238E27FC236}">
                <a16:creationId xmlns:a16="http://schemas.microsoft.com/office/drawing/2014/main" id="{202008F0-944C-0E4E-B8A8-770D14617DD3}"/>
              </a:ext>
            </a:extLst>
          </p:cNvPr>
          <p:cNvSpPr/>
          <p:nvPr userDrawn="1"/>
        </p:nvSpPr>
        <p:spPr>
          <a:xfrm>
            <a:off x="-6569" y="-1"/>
            <a:ext cx="10234902" cy="6890864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86285"/>
              <a:gd name="connsiteX1" fmla="*/ 7882391 w 7882391"/>
              <a:gd name="connsiteY1" fmla="*/ 0 h 6886285"/>
              <a:gd name="connsiteX2" fmla="*/ 5781275 w 7882391"/>
              <a:gd name="connsiteY2" fmla="*/ 6886285 h 6886285"/>
              <a:gd name="connsiteX3" fmla="*/ 0 w 7882391"/>
              <a:gd name="connsiteY3" fmla="*/ 6857999 h 6886285"/>
              <a:gd name="connsiteX4" fmla="*/ 0 w 7882391"/>
              <a:gd name="connsiteY4" fmla="*/ 0 h 6886285"/>
              <a:gd name="connsiteX0" fmla="*/ 0 w 7882391"/>
              <a:gd name="connsiteY0" fmla="*/ 0 h 6859468"/>
              <a:gd name="connsiteX1" fmla="*/ 7882391 w 7882391"/>
              <a:gd name="connsiteY1" fmla="*/ 0 h 6859468"/>
              <a:gd name="connsiteX2" fmla="*/ 5787238 w 7882391"/>
              <a:gd name="connsiteY2" fmla="*/ 6859468 h 6859468"/>
              <a:gd name="connsiteX3" fmla="*/ 0 w 7882391"/>
              <a:gd name="connsiteY3" fmla="*/ 6857999 h 6859468"/>
              <a:gd name="connsiteX4" fmla="*/ 0 w 7882391"/>
              <a:gd name="connsiteY4" fmla="*/ 0 h 685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9468">
                <a:moveTo>
                  <a:pt x="0" y="0"/>
                </a:moveTo>
                <a:lnTo>
                  <a:pt x="7882391" y="0"/>
                </a:lnTo>
                <a:lnTo>
                  <a:pt x="5787238" y="6859468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7820D4-F723-7442-A582-8B9C70E5DDA0}"/>
              </a:ext>
            </a:extLst>
          </p:cNvPr>
          <p:cNvSpPr/>
          <p:nvPr userDrawn="1"/>
        </p:nvSpPr>
        <p:spPr>
          <a:xfrm>
            <a:off x="-13" y="2303584"/>
            <a:ext cx="9354406" cy="172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 userDrawn="1"/>
        </p:nvSpPr>
        <p:spPr>
          <a:xfrm rot="10800000" flipH="1" flipV="1">
            <a:off x="7524438" y="-20747"/>
            <a:ext cx="4667547" cy="6937415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785098 w 9135234"/>
              <a:gd name="connsiteY0" fmla="*/ 0 h 6890879"/>
              <a:gd name="connsiteX1" fmla="*/ 9135234 w 9135234"/>
              <a:gd name="connsiteY1" fmla="*/ 5827 h 6890879"/>
              <a:gd name="connsiteX2" fmla="*/ 9135234 w 9135234"/>
              <a:gd name="connsiteY2" fmla="*/ 6863828 h 6890879"/>
              <a:gd name="connsiteX3" fmla="*/ 0 w 9135234"/>
              <a:gd name="connsiteY3" fmla="*/ 6890879 h 6890879"/>
              <a:gd name="connsiteX4" fmla="*/ 3785098 w 9135234"/>
              <a:gd name="connsiteY4" fmla="*/ 0 h 6890879"/>
              <a:gd name="connsiteX0" fmla="*/ 7261586 w 12611722"/>
              <a:gd name="connsiteY0" fmla="*/ 0 h 6915077"/>
              <a:gd name="connsiteX1" fmla="*/ 12611722 w 12611722"/>
              <a:gd name="connsiteY1" fmla="*/ 5827 h 6915077"/>
              <a:gd name="connsiteX2" fmla="*/ 12611722 w 12611722"/>
              <a:gd name="connsiteY2" fmla="*/ 6863828 h 6915077"/>
              <a:gd name="connsiteX3" fmla="*/ 0 w 12611722"/>
              <a:gd name="connsiteY3" fmla="*/ 6915077 h 6915077"/>
              <a:gd name="connsiteX4" fmla="*/ 7261586 w 12611722"/>
              <a:gd name="connsiteY4" fmla="*/ 0 h 691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1722" h="6915077">
                <a:moveTo>
                  <a:pt x="7261586" y="0"/>
                </a:moveTo>
                <a:lnTo>
                  <a:pt x="12611722" y="5827"/>
                </a:lnTo>
                <a:lnTo>
                  <a:pt x="12611722" y="6863828"/>
                </a:lnTo>
                <a:lnTo>
                  <a:pt x="0" y="6915077"/>
                </a:lnTo>
                <a:lnTo>
                  <a:pt x="726158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 userDrawn="1"/>
        </p:nvSpPr>
        <p:spPr>
          <a:xfrm flipV="1">
            <a:off x="7477041" y="-20749"/>
            <a:ext cx="2771915" cy="6971807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31504" y="2329683"/>
            <a:ext cx="7277826" cy="1671093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4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C863BEB0-902B-CE4A-AB62-4E7DD7FC4A9E}"/>
              </a:ext>
            </a:extLst>
          </p:cNvPr>
          <p:cNvSpPr>
            <a:spLocks noChangeAspect="1"/>
          </p:cNvSpPr>
          <p:nvPr userDrawn="1"/>
        </p:nvSpPr>
        <p:spPr>
          <a:xfrm>
            <a:off x="303175" y="2823219"/>
            <a:ext cx="723693" cy="723691"/>
          </a:xfrm>
          <a:prstGeom prst="ellipse">
            <a:avLst/>
          </a:prstGeom>
          <a:solidFill>
            <a:schemeClr val="bg1">
              <a:alpha val="76000"/>
            </a:schemeClr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010CE-5306-0C44-9425-52D66071E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215" y="2718256"/>
            <a:ext cx="933061" cy="927008"/>
          </a:xfrm>
        </p:spPr>
        <p:txBody>
          <a:bodyPr anchor="ctr">
            <a:norm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B6C850-1285-F445-B74E-D3C4769072CE}"/>
              </a:ext>
            </a:extLst>
          </p:cNvPr>
          <p:cNvGrpSpPr/>
          <p:nvPr userDrawn="1"/>
        </p:nvGrpSpPr>
        <p:grpSpPr>
          <a:xfrm>
            <a:off x="9459854" y="3421312"/>
            <a:ext cx="3960000" cy="5673803"/>
            <a:chOff x="9459854" y="3421312"/>
            <a:chExt cx="3960000" cy="5673803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BE51BFAD-D695-C14A-B433-91A71830A55B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10683581" y="3421312"/>
              <a:ext cx="2160000" cy="21600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2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487E386-6A93-2841-9D2F-1A1F5AD814BC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11315833" y="4895270"/>
              <a:ext cx="1310400" cy="13104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3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43D1986-6B9E-0540-88CB-D20DE59EC60A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9459854" y="5135115"/>
              <a:ext cx="3960000" cy="3960000"/>
            </a:xfrm>
            <a:prstGeom prst="arc">
              <a:avLst>
                <a:gd name="adj1" fmla="val 6523833"/>
                <a:gd name="adj2" fmla="val 13113890"/>
              </a:avLst>
            </a:prstGeom>
            <a:ln w="203200">
              <a:solidFill>
                <a:schemeClr val="accent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2002735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title - circles without #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>
            <a:extLst>
              <a:ext uri="{FF2B5EF4-FFF2-40B4-BE49-F238E27FC236}">
                <a16:creationId xmlns:a16="http://schemas.microsoft.com/office/drawing/2014/main" id="{202008F0-944C-0E4E-B8A8-770D14617DD3}"/>
              </a:ext>
            </a:extLst>
          </p:cNvPr>
          <p:cNvSpPr/>
          <p:nvPr userDrawn="1"/>
        </p:nvSpPr>
        <p:spPr>
          <a:xfrm>
            <a:off x="-6569" y="-1"/>
            <a:ext cx="10234902" cy="6890864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86285"/>
              <a:gd name="connsiteX1" fmla="*/ 7882391 w 7882391"/>
              <a:gd name="connsiteY1" fmla="*/ 0 h 6886285"/>
              <a:gd name="connsiteX2" fmla="*/ 5781275 w 7882391"/>
              <a:gd name="connsiteY2" fmla="*/ 6886285 h 6886285"/>
              <a:gd name="connsiteX3" fmla="*/ 0 w 7882391"/>
              <a:gd name="connsiteY3" fmla="*/ 6857999 h 6886285"/>
              <a:gd name="connsiteX4" fmla="*/ 0 w 7882391"/>
              <a:gd name="connsiteY4" fmla="*/ 0 h 6886285"/>
              <a:gd name="connsiteX0" fmla="*/ 0 w 7882391"/>
              <a:gd name="connsiteY0" fmla="*/ 0 h 6859468"/>
              <a:gd name="connsiteX1" fmla="*/ 7882391 w 7882391"/>
              <a:gd name="connsiteY1" fmla="*/ 0 h 6859468"/>
              <a:gd name="connsiteX2" fmla="*/ 5787238 w 7882391"/>
              <a:gd name="connsiteY2" fmla="*/ 6859468 h 6859468"/>
              <a:gd name="connsiteX3" fmla="*/ 0 w 7882391"/>
              <a:gd name="connsiteY3" fmla="*/ 6857999 h 6859468"/>
              <a:gd name="connsiteX4" fmla="*/ 0 w 7882391"/>
              <a:gd name="connsiteY4" fmla="*/ 0 h 685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9468">
                <a:moveTo>
                  <a:pt x="0" y="0"/>
                </a:moveTo>
                <a:lnTo>
                  <a:pt x="7882391" y="0"/>
                </a:lnTo>
                <a:lnTo>
                  <a:pt x="5787238" y="6859468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7820D4-F723-7442-A582-8B9C70E5DDA0}"/>
              </a:ext>
            </a:extLst>
          </p:cNvPr>
          <p:cNvSpPr/>
          <p:nvPr userDrawn="1"/>
        </p:nvSpPr>
        <p:spPr>
          <a:xfrm>
            <a:off x="-13" y="2303584"/>
            <a:ext cx="9354406" cy="172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 userDrawn="1"/>
        </p:nvSpPr>
        <p:spPr>
          <a:xfrm rot="10800000" flipH="1" flipV="1">
            <a:off x="7524438" y="-20747"/>
            <a:ext cx="4667547" cy="6937415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785098 w 9135234"/>
              <a:gd name="connsiteY0" fmla="*/ 0 h 6890879"/>
              <a:gd name="connsiteX1" fmla="*/ 9135234 w 9135234"/>
              <a:gd name="connsiteY1" fmla="*/ 5827 h 6890879"/>
              <a:gd name="connsiteX2" fmla="*/ 9135234 w 9135234"/>
              <a:gd name="connsiteY2" fmla="*/ 6863828 h 6890879"/>
              <a:gd name="connsiteX3" fmla="*/ 0 w 9135234"/>
              <a:gd name="connsiteY3" fmla="*/ 6890879 h 6890879"/>
              <a:gd name="connsiteX4" fmla="*/ 3785098 w 9135234"/>
              <a:gd name="connsiteY4" fmla="*/ 0 h 6890879"/>
              <a:gd name="connsiteX0" fmla="*/ 7261586 w 12611722"/>
              <a:gd name="connsiteY0" fmla="*/ 0 h 6915077"/>
              <a:gd name="connsiteX1" fmla="*/ 12611722 w 12611722"/>
              <a:gd name="connsiteY1" fmla="*/ 5827 h 6915077"/>
              <a:gd name="connsiteX2" fmla="*/ 12611722 w 12611722"/>
              <a:gd name="connsiteY2" fmla="*/ 6863828 h 6915077"/>
              <a:gd name="connsiteX3" fmla="*/ 0 w 12611722"/>
              <a:gd name="connsiteY3" fmla="*/ 6915077 h 6915077"/>
              <a:gd name="connsiteX4" fmla="*/ 7261586 w 12611722"/>
              <a:gd name="connsiteY4" fmla="*/ 0 h 691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1722" h="6915077">
                <a:moveTo>
                  <a:pt x="7261586" y="0"/>
                </a:moveTo>
                <a:lnTo>
                  <a:pt x="12611722" y="5827"/>
                </a:lnTo>
                <a:lnTo>
                  <a:pt x="12611722" y="6863828"/>
                </a:lnTo>
                <a:lnTo>
                  <a:pt x="0" y="6915077"/>
                </a:lnTo>
                <a:lnTo>
                  <a:pt x="726158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 userDrawn="1"/>
        </p:nvSpPr>
        <p:spPr>
          <a:xfrm flipV="1">
            <a:off x="7477041" y="-20749"/>
            <a:ext cx="2771915" cy="6971807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20636" y="2329683"/>
            <a:ext cx="8629966" cy="1671093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4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B6C850-1285-F445-B74E-D3C4769072CE}"/>
              </a:ext>
            </a:extLst>
          </p:cNvPr>
          <p:cNvGrpSpPr/>
          <p:nvPr userDrawn="1"/>
        </p:nvGrpSpPr>
        <p:grpSpPr>
          <a:xfrm>
            <a:off x="9459854" y="3421312"/>
            <a:ext cx="3960000" cy="5673803"/>
            <a:chOff x="9459854" y="3421312"/>
            <a:chExt cx="3960000" cy="5673803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BE51BFAD-D695-C14A-B433-91A71830A55B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10683581" y="3421312"/>
              <a:ext cx="2160000" cy="21600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2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487E386-6A93-2841-9D2F-1A1F5AD814BC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11315833" y="4895270"/>
              <a:ext cx="1310400" cy="13104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3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43D1986-6B9E-0540-88CB-D20DE59EC60A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9459854" y="5135115"/>
              <a:ext cx="3960000" cy="3960000"/>
            </a:xfrm>
            <a:prstGeom prst="arc">
              <a:avLst>
                <a:gd name="adj1" fmla="val 6523833"/>
                <a:gd name="adj2" fmla="val 13113890"/>
              </a:avLst>
            </a:prstGeom>
            <a:ln w="203200">
              <a:solidFill>
                <a:schemeClr val="accent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25272685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honeyco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0D5B46-10A3-1E40-9344-97916EBD0A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8" t="5332" r="10787" b="7172"/>
          <a:stretch/>
        </p:blipFill>
        <p:spPr>
          <a:xfrm>
            <a:off x="-1" y="-10919"/>
            <a:ext cx="12213316" cy="68689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643358-8F06-ED4F-ACAD-6DBF60ADCC41}"/>
              </a:ext>
            </a:extLst>
          </p:cNvPr>
          <p:cNvSpPr/>
          <p:nvPr userDrawn="1"/>
        </p:nvSpPr>
        <p:spPr>
          <a:xfrm>
            <a:off x="0" y="0"/>
            <a:ext cx="12213315" cy="6868919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55000">
                <a:schemeClr val="bg1"/>
              </a:gs>
              <a:gs pos="84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1306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/>
        </p:nvSpPr>
        <p:spPr>
          <a:xfrm>
            <a:off x="6777991" y="-31354"/>
            <a:ext cx="5414009" cy="6941576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153214 w 8503350"/>
              <a:gd name="connsiteY0" fmla="*/ 0 h 6867146"/>
              <a:gd name="connsiteX1" fmla="*/ 8503350 w 8503350"/>
              <a:gd name="connsiteY1" fmla="*/ 5827 h 6867146"/>
              <a:gd name="connsiteX2" fmla="*/ 8503350 w 8503350"/>
              <a:gd name="connsiteY2" fmla="*/ 6863828 h 6867146"/>
              <a:gd name="connsiteX3" fmla="*/ 0 w 8503350"/>
              <a:gd name="connsiteY3" fmla="*/ 6867146 h 6867146"/>
              <a:gd name="connsiteX4" fmla="*/ 3153214 w 8503350"/>
              <a:gd name="connsiteY4" fmla="*/ 0 h 6867146"/>
              <a:gd name="connsiteX0" fmla="*/ 5007463 w 8503350"/>
              <a:gd name="connsiteY0" fmla="*/ 6310 h 6861319"/>
              <a:gd name="connsiteX1" fmla="*/ 8503350 w 8503350"/>
              <a:gd name="connsiteY1" fmla="*/ 0 h 6861319"/>
              <a:gd name="connsiteX2" fmla="*/ 8503350 w 8503350"/>
              <a:gd name="connsiteY2" fmla="*/ 6858001 h 6861319"/>
              <a:gd name="connsiteX3" fmla="*/ 0 w 8503350"/>
              <a:gd name="connsiteY3" fmla="*/ 6861319 h 6861319"/>
              <a:gd name="connsiteX4" fmla="*/ 5007463 w 8503350"/>
              <a:gd name="connsiteY4" fmla="*/ 6310 h 6861319"/>
              <a:gd name="connsiteX0" fmla="*/ 3198440 w 6694327"/>
              <a:gd name="connsiteY0" fmla="*/ 6310 h 6873456"/>
              <a:gd name="connsiteX1" fmla="*/ 6694327 w 6694327"/>
              <a:gd name="connsiteY1" fmla="*/ 0 h 6873456"/>
              <a:gd name="connsiteX2" fmla="*/ 6694327 w 6694327"/>
              <a:gd name="connsiteY2" fmla="*/ 6858001 h 6873456"/>
              <a:gd name="connsiteX3" fmla="*/ 0 w 6694327"/>
              <a:gd name="connsiteY3" fmla="*/ 6873456 h 6873456"/>
              <a:gd name="connsiteX4" fmla="*/ 3198440 w 6694327"/>
              <a:gd name="connsiteY4" fmla="*/ 6310 h 687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4327" h="6873456">
                <a:moveTo>
                  <a:pt x="3198440" y="6310"/>
                </a:moveTo>
                <a:lnTo>
                  <a:pt x="6694327" y="0"/>
                </a:lnTo>
                <a:lnTo>
                  <a:pt x="6694327" y="6858001"/>
                </a:lnTo>
                <a:lnTo>
                  <a:pt x="0" y="6873456"/>
                </a:lnTo>
                <a:lnTo>
                  <a:pt x="3198440" y="631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2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/>
        </p:nvSpPr>
        <p:spPr>
          <a:xfrm>
            <a:off x="1" y="-3362"/>
            <a:ext cx="9352012" cy="6898030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702161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71347">
                <a:moveTo>
                  <a:pt x="0" y="0"/>
                </a:moveTo>
                <a:lnTo>
                  <a:pt x="7882391" y="0"/>
                </a:lnTo>
                <a:lnTo>
                  <a:pt x="5702161" y="6871347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email">
              <a:alphaModFix amt="5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F3DD61B-B49E-8C43-AD6B-644525875B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1276" y="280416"/>
            <a:ext cx="2601460" cy="720000"/>
          </a:xfrm>
          <a:prstGeom prst="rect">
            <a:avLst/>
          </a:prstGeom>
        </p:spPr>
      </p:pic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/>
        </p:nvSpPr>
        <p:spPr>
          <a:xfrm flipV="1">
            <a:off x="6755247" y="-25135"/>
            <a:ext cx="2596766" cy="694157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556" y="2603887"/>
            <a:ext cx="7971159" cy="1671093"/>
          </a:xfrm>
        </p:spPr>
        <p:txBody>
          <a:bodyPr anchor="t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1" i="0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52253213-4E87-8F49-B8FA-FE7D99F4D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572" y="4296753"/>
            <a:ext cx="6585125" cy="1173662"/>
          </a:xfrm>
        </p:spPr>
        <p:txBody>
          <a:bodyPr anchor="t">
            <a:norm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 userDrawn="1"/>
        </p:nvSpPr>
        <p:spPr>
          <a:xfrm>
            <a:off x="6777991" y="5854"/>
            <a:ext cx="5414009" cy="6904368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153214 w 8503350"/>
              <a:gd name="connsiteY0" fmla="*/ 0 h 6867146"/>
              <a:gd name="connsiteX1" fmla="*/ 8503350 w 8503350"/>
              <a:gd name="connsiteY1" fmla="*/ 5827 h 6867146"/>
              <a:gd name="connsiteX2" fmla="*/ 8503350 w 8503350"/>
              <a:gd name="connsiteY2" fmla="*/ 6863828 h 6867146"/>
              <a:gd name="connsiteX3" fmla="*/ 0 w 8503350"/>
              <a:gd name="connsiteY3" fmla="*/ 6867146 h 6867146"/>
              <a:gd name="connsiteX4" fmla="*/ 3153214 w 8503350"/>
              <a:gd name="connsiteY4" fmla="*/ 0 h 6867146"/>
              <a:gd name="connsiteX0" fmla="*/ 5007463 w 8503350"/>
              <a:gd name="connsiteY0" fmla="*/ 6310 h 6861319"/>
              <a:gd name="connsiteX1" fmla="*/ 8503350 w 8503350"/>
              <a:gd name="connsiteY1" fmla="*/ 0 h 6861319"/>
              <a:gd name="connsiteX2" fmla="*/ 8503350 w 8503350"/>
              <a:gd name="connsiteY2" fmla="*/ 6858001 h 6861319"/>
              <a:gd name="connsiteX3" fmla="*/ 0 w 8503350"/>
              <a:gd name="connsiteY3" fmla="*/ 6861319 h 6861319"/>
              <a:gd name="connsiteX4" fmla="*/ 5007463 w 8503350"/>
              <a:gd name="connsiteY4" fmla="*/ 6310 h 6861319"/>
              <a:gd name="connsiteX0" fmla="*/ 3198440 w 6694327"/>
              <a:gd name="connsiteY0" fmla="*/ 6310 h 6873456"/>
              <a:gd name="connsiteX1" fmla="*/ 6694327 w 6694327"/>
              <a:gd name="connsiteY1" fmla="*/ 0 h 6873456"/>
              <a:gd name="connsiteX2" fmla="*/ 6694327 w 6694327"/>
              <a:gd name="connsiteY2" fmla="*/ 6858001 h 6873456"/>
              <a:gd name="connsiteX3" fmla="*/ 0 w 6694327"/>
              <a:gd name="connsiteY3" fmla="*/ 6873456 h 6873456"/>
              <a:gd name="connsiteX4" fmla="*/ 3198440 w 6694327"/>
              <a:gd name="connsiteY4" fmla="*/ 6310 h 687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4327" h="6873456">
                <a:moveTo>
                  <a:pt x="3198440" y="6310"/>
                </a:moveTo>
                <a:lnTo>
                  <a:pt x="6694327" y="0"/>
                </a:lnTo>
                <a:lnTo>
                  <a:pt x="6694327" y="6858001"/>
                </a:lnTo>
                <a:lnTo>
                  <a:pt x="0" y="6873456"/>
                </a:lnTo>
                <a:lnTo>
                  <a:pt x="3198440" y="6310"/>
                </a:lnTo>
                <a:close/>
              </a:path>
            </a:pathLst>
          </a:custGeom>
          <a:blipFill dpi="0" rotWithShape="1">
            <a:blip r:embed="rId5" cstate="print"/>
            <a:srcRect/>
            <a:stretch>
              <a:fillRect l="-7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 userDrawn="1"/>
        </p:nvSpPr>
        <p:spPr>
          <a:xfrm>
            <a:off x="1" y="-3362"/>
            <a:ext cx="9352012" cy="6898030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702161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71347">
                <a:moveTo>
                  <a:pt x="0" y="0"/>
                </a:moveTo>
                <a:lnTo>
                  <a:pt x="7882391" y="0"/>
                </a:lnTo>
                <a:lnTo>
                  <a:pt x="5702161" y="6871347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 cstate="email">
              <a:alphaModFix amt="5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-29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66">
            <a:extLst>
              <a:ext uri="{FF2B5EF4-FFF2-40B4-BE49-F238E27FC236}">
                <a16:creationId xmlns:a16="http://schemas.microsoft.com/office/drawing/2014/main" id="{3F3DD61B-B49E-8C43-AD6B-644525875B0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1276" y="280416"/>
            <a:ext cx="2601460" cy="720000"/>
          </a:xfrm>
          <a:prstGeom prst="rect">
            <a:avLst/>
          </a:prstGeom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 userDrawn="1"/>
        </p:nvSpPr>
        <p:spPr>
          <a:xfrm flipV="1">
            <a:off x="6755247" y="-25135"/>
            <a:ext cx="2596766" cy="694157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0399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55BBE5F-2094-B54F-9273-2CE3FCDEFD02}"/>
              </a:ext>
            </a:extLst>
          </p:cNvPr>
          <p:cNvSpPr/>
          <p:nvPr/>
        </p:nvSpPr>
        <p:spPr>
          <a:xfrm>
            <a:off x="0" y="-10920"/>
            <a:ext cx="12191999" cy="686892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53000">
                <a:schemeClr val="bg1"/>
              </a:gs>
              <a:gs pos="77000">
                <a:schemeClr val="bg1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5747CC-B034-3C43-8A4F-ABBB64EC20AF}"/>
              </a:ext>
            </a:extLst>
          </p:cNvPr>
          <p:cNvGrpSpPr/>
          <p:nvPr/>
        </p:nvGrpSpPr>
        <p:grpSpPr>
          <a:xfrm rot="10800000">
            <a:off x="-1" y="-24163"/>
            <a:ext cx="3319033" cy="6882162"/>
            <a:chOff x="542048" y="-602084"/>
            <a:chExt cx="39105217" cy="13752524"/>
          </a:xfrm>
          <a:solidFill>
            <a:schemeClr val="accent5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29EBD8-7694-B443-8CF7-116C889ACF2A}"/>
                </a:ext>
              </a:extLst>
            </p:cNvPr>
            <p:cNvSpPr/>
            <p:nvPr/>
          </p:nvSpPr>
          <p:spPr>
            <a:xfrm>
              <a:off x="10211878" y="-602084"/>
              <a:ext cx="29435387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47" name="Right Triangle 46">
              <a:extLst>
                <a:ext uri="{FF2B5EF4-FFF2-40B4-BE49-F238E27FC236}">
                  <a16:creationId xmlns:a16="http://schemas.microsoft.com/office/drawing/2014/main" id="{1F06F251-9C14-FA44-8346-EC6A395B8B0D}"/>
                </a:ext>
              </a:extLst>
            </p:cNvPr>
            <p:cNvSpPr/>
            <p:nvPr/>
          </p:nvSpPr>
          <p:spPr>
            <a:xfrm flipH="1">
              <a:off x="542048" y="-602082"/>
              <a:ext cx="9716509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Line">
            <a:extLst>
              <a:ext uri="{FF2B5EF4-FFF2-40B4-BE49-F238E27FC236}">
                <a16:creationId xmlns:a16="http://schemas.microsoft.com/office/drawing/2014/main" id="{91A6AB0F-3284-DC42-ACBE-F8B7EB8ECD8B}"/>
              </a:ext>
            </a:extLst>
          </p:cNvPr>
          <p:cNvSpPr/>
          <p:nvPr/>
        </p:nvSpPr>
        <p:spPr>
          <a:xfrm flipV="1">
            <a:off x="3300853" y="-33478"/>
            <a:ext cx="29980" cy="6882165"/>
          </a:xfrm>
          <a:prstGeom prst="line">
            <a:avLst/>
          </a:prstGeom>
          <a:ln w="1016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hteck 6">
            <a:extLst>
              <a:ext uri="{FF2B5EF4-FFF2-40B4-BE49-F238E27FC236}">
                <a16:creationId xmlns:a16="http://schemas.microsoft.com/office/drawing/2014/main" id="{EAA6369D-FE2B-D94B-9692-265258023922}"/>
              </a:ext>
            </a:extLst>
          </p:cNvPr>
          <p:cNvSpPr/>
          <p:nvPr/>
        </p:nvSpPr>
        <p:spPr>
          <a:xfrm>
            <a:off x="-2" y="-24164"/>
            <a:ext cx="12192002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37BC6F5-4781-4044-A8E6-C2CEE10F61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0496" y="987927"/>
            <a:ext cx="4965177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B62AE0C-B8DD-4F41-8FE4-D943E1DD6E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82299" y="1350619"/>
            <a:ext cx="3881790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FC158D-BF3A-414A-8240-8C59B20185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19" y="987927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1A96BBA-70E4-414A-AD63-3A1D11ABC0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6331" y="2038945"/>
            <a:ext cx="4932263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1BEE845-399D-3640-9DFF-767F7FC0AA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08132" y="2401637"/>
            <a:ext cx="3855957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FAEA18D-E0C9-D44D-9573-F5B8515DFA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62853" y="2038945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D61CE1A-3999-294C-850F-57D10C0248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08132" y="3094855"/>
            <a:ext cx="4917228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D51E67B-AFA1-7B41-9C99-10FBBD6FAF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19934" y="3457547"/>
            <a:ext cx="3871404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1600" b="0" i="0" u="none" strike="noStrike" kern="1200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marL="188913" marR="0" lvl="0" indent="0" algn="l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hu-HU"/>
              <a:t>Mintaszöveg szerkesztése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0E1A83D-F0B5-0147-B77B-40F3E6A0FE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74654" y="3094855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940F4429-A993-FD44-94CC-EE078996300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66852" y="4141142"/>
            <a:ext cx="4965176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D5DF47ED-5365-1E43-BBFA-E82EB8D949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78653" y="4503834"/>
            <a:ext cx="3885437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1600" b="0" i="0" u="none" strike="noStrike" kern="1200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marL="188913" marR="0" lvl="0" indent="0" algn="l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hu-HU"/>
              <a:t>Mintaszöveg szerkesztése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53B39E8-7416-AE40-9C69-41DBB12266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33374" y="4141142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229E3D5E-F354-7741-81CD-F599A71B26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96331" y="5197052"/>
            <a:ext cx="4965176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5EAD2AEA-EE6A-EE45-BBFB-33F75BFC0C5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08132" y="5559744"/>
            <a:ext cx="3885437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1600" b="0" i="0" u="none" strike="noStrike" kern="1200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marL="188913" marR="0" lvl="0" indent="0" algn="l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hu-HU"/>
              <a:t>Mintaszöveg szerkesztése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0CF9408-18D1-724D-A7AD-1A5BF227F1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62853" y="5197052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feld 24">
            <a:extLst>
              <a:ext uri="{FF2B5EF4-FFF2-40B4-BE49-F238E27FC236}">
                <a16:creationId xmlns:a16="http://schemas.microsoft.com/office/drawing/2014/main" id="{2743BE22-1CAC-FC49-A7F7-3FE6AE20740D}"/>
              </a:ext>
            </a:extLst>
          </p:cNvPr>
          <p:cNvSpPr txBox="1"/>
          <p:nvPr/>
        </p:nvSpPr>
        <p:spPr>
          <a:xfrm>
            <a:off x="26484" y="2878854"/>
            <a:ext cx="3244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Agenda</a:t>
            </a:r>
            <a:endParaRPr lang="de-DE" sz="3200" b="0" i="0" dirty="0">
              <a:solidFill>
                <a:srgbClr val="FFFFFF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24" name="Picture 40">
            <a:extLst>
              <a:ext uri="{FF2B5EF4-FFF2-40B4-BE49-F238E27FC236}">
                <a16:creationId xmlns:a16="http://schemas.microsoft.com/office/drawing/2014/main" id="{850BB28D-AB10-E64A-9D5B-C84FEE31C9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8" t="5332" r="10787" b="7172"/>
          <a:stretch/>
        </p:blipFill>
        <p:spPr>
          <a:xfrm>
            <a:off x="-1" y="-10919"/>
            <a:ext cx="12213316" cy="6868919"/>
          </a:xfrm>
          <a:prstGeom prst="rect">
            <a:avLst/>
          </a:prstGeom>
        </p:spPr>
      </p:pic>
      <p:sp>
        <p:nvSpPr>
          <p:cNvPr id="27" name="Rectangle 41">
            <a:extLst>
              <a:ext uri="{FF2B5EF4-FFF2-40B4-BE49-F238E27FC236}">
                <a16:creationId xmlns:a16="http://schemas.microsoft.com/office/drawing/2014/main" id="{755BBE5F-2094-B54F-9273-2CE3FCDEFD02}"/>
              </a:ext>
            </a:extLst>
          </p:cNvPr>
          <p:cNvSpPr/>
          <p:nvPr userDrawn="1"/>
        </p:nvSpPr>
        <p:spPr>
          <a:xfrm>
            <a:off x="0" y="-10920"/>
            <a:ext cx="12239801" cy="686892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53000">
                <a:schemeClr val="bg1"/>
              </a:gs>
              <a:gs pos="77000">
                <a:schemeClr val="bg1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41" name="Group 44">
            <a:extLst>
              <a:ext uri="{FF2B5EF4-FFF2-40B4-BE49-F238E27FC236}">
                <a16:creationId xmlns:a16="http://schemas.microsoft.com/office/drawing/2014/main" id="{F05747CC-B034-3C43-8A4F-ABBB64EC20AF}"/>
              </a:ext>
            </a:extLst>
          </p:cNvPr>
          <p:cNvGrpSpPr/>
          <p:nvPr userDrawn="1"/>
        </p:nvGrpSpPr>
        <p:grpSpPr>
          <a:xfrm rot="10800000">
            <a:off x="-1" y="-24163"/>
            <a:ext cx="3319033" cy="6882162"/>
            <a:chOff x="542048" y="-602084"/>
            <a:chExt cx="39105217" cy="13752524"/>
          </a:xfrm>
          <a:solidFill>
            <a:schemeClr val="accent5"/>
          </a:solidFill>
        </p:grpSpPr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6429EBD8-7694-B443-8CF7-116C889ACF2A}"/>
                </a:ext>
              </a:extLst>
            </p:cNvPr>
            <p:cNvSpPr/>
            <p:nvPr/>
          </p:nvSpPr>
          <p:spPr>
            <a:xfrm>
              <a:off x="10211878" y="-602084"/>
              <a:ext cx="29435387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49" name="Right Triangle 46">
              <a:extLst>
                <a:ext uri="{FF2B5EF4-FFF2-40B4-BE49-F238E27FC236}">
                  <a16:creationId xmlns:a16="http://schemas.microsoft.com/office/drawing/2014/main" id="{1F06F251-9C14-FA44-8346-EC6A395B8B0D}"/>
                </a:ext>
              </a:extLst>
            </p:cNvPr>
            <p:cNvSpPr/>
            <p:nvPr/>
          </p:nvSpPr>
          <p:spPr>
            <a:xfrm flipH="1">
              <a:off x="542048" y="-602082"/>
              <a:ext cx="9716509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50" name="Line">
            <a:extLst>
              <a:ext uri="{FF2B5EF4-FFF2-40B4-BE49-F238E27FC236}">
                <a16:creationId xmlns:a16="http://schemas.microsoft.com/office/drawing/2014/main" id="{91A6AB0F-3284-DC42-ACBE-F8B7EB8ECD8B}"/>
              </a:ext>
            </a:extLst>
          </p:cNvPr>
          <p:cNvSpPr/>
          <p:nvPr userDrawn="1"/>
        </p:nvSpPr>
        <p:spPr>
          <a:xfrm flipV="1">
            <a:off x="3300853" y="-33478"/>
            <a:ext cx="29980" cy="6882165"/>
          </a:xfrm>
          <a:prstGeom prst="line">
            <a:avLst/>
          </a:prstGeom>
          <a:ln w="1016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hteck 6">
            <a:extLst>
              <a:ext uri="{FF2B5EF4-FFF2-40B4-BE49-F238E27FC236}">
                <a16:creationId xmlns:a16="http://schemas.microsoft.com/office/drawing/2014/main" id="{EAA6369D-FE2B-D94B-9692-265258023922}"/>
              </a:ext>
            </a:extLst>
          </p:cNvPr>
          <p:cNvSpPr/>
          <p:nvPr userDrawn="1"/>
        </p:nvSpPr>
        <p:spPr>
          <a:xfrm>
            <a:off x="-2" y="-24164"/>
            <a:ext cx="12239802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2" name="Textfeld 24">
            <a:extLst>
              <a:ext uri="{FF2B5EF4-FFF2-40B4-BE49-F238E27FC236}">
                <a16:creationId xmlns:a16="http://schemas.microsoft.com/office/drawing/2014/main" id="{2743BE22-1CAC-FC49-A7F7-3FE6AE20740D}"/>
              </a:ext>
            </a:extLst>
          </p:cNvPr>
          <p:cNvSpPr txBox="1"/>
          <p:nvPr userDrawn="1"/>
        </p:nvSpPr>
        <p:spPr>
          <a:xfrm>
            <a:off x="26484" y="2878854"/>
            <a:ext cx="3244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Agenda</a:t>
            </a:r>
            <a:endParaRPr lang="de-DE" sz="3200" b="0" i="0" dirty="0">
              <a:solidFill>
                <a:srgbClr val="FFFFFF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0275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_B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55BBE5F-2094-B54F-9273-2CE3FCDEFD02}"/>
              </a:ext>
            </a:extLst>
          </p:cNvPr>
          <p:cNvSpPr/>
          <p:nvPr/>
        </p:nvSpPr>
        <p:spPr>
          <a:xfrm>
            <a:off x="0" y="-10920"/>
            <a:ext cx="12191999" cy="686892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53000">
                <a:schemeClr val="bg1"/>
              </a:gs>
              <a:gs pos="77000">
                <a:schemeClr val="bg1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5747CC-B034-3C43-8A4F-ABBB64EC20AF}"/>
              </a:ext>
            </a:extLst>
          </p:cNvPr>
          <p:cNvGrpSpPr/>
          <p:nvPr/>
        </p:nvGrpSpPr>
        <p:grpSpPr>
          <a:xfrm rot="10800000">
            <a:off x="-1" y="-24163"/>
            <a:ext cx="3319033" cy="6882162"/>
            <a:chOff x="542048" y="-602084"/>
            <a:chExt cx="39105217" cy="13752524"/>
          </a:xfrm>
          <a:solidFill>
            <a:schemeClr val="accent5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29EBD8-7694-B443-8CF7-116C889ACF2A}"/>
                </a:ext>
              </a:extLst>
            </p:cNvPr>
            <p:cNvSpPr/>
            <p:nvPr/>
          </p:nvSpPr>
          <p:spPr>
            <a:xfrm>
              <a:off x="10211878" y="-602084"/>
              <a:ext cx="29435387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47" name="Right Triangle 46">
              <a:extLst>
                <a:ext uri="{FF2B5EF4-FFF2-40B4-BE49-F238E27FC236}">
                  <a16:creationId xmlns:a16="http://schemas.microsoft.com/office/drawing/2014/main" id="{1F06F251-9C14-FA44-8346-EC6A395B8B0D}"/>
                </a:ext>
              </a:extLst>
            </p:cNvPr>
            <p:cNvSpPr/>
            <p:nvPr/>
          </p:nvSpPr>
          <p:spPr>
            <a:xfrm flipH="1">
              <a:off x="542048" y="-602082"/>
              <a:ext cx="9716509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Line">
            <a:extLst>
              <a:ext uri="{FF2B5EF4-FFF2-40B4-BE49-F238E27FC236}">
                <a16:creationId xmlns:a16="http://schemas.microsoft.com/office/drawing/2014/main" id="{91A6AB0F-3284-DC42-ACBE-F8B7EB8ECD8B}"/>
              </a:ext>
            </a:extLst>
          </p:cNvPr>
          <p:cNvSpPr/>
          <p:nvPr/>
        </p:nvSpPr>
        <p:spPr>
          <a:xfrm flipV="1">
            <a:off x="3300853" y="-33478"/>
            <a:ext cx="29980" cy="6882165"/>
          </a:xfrm>
          <a:prstGeom prst="line">
            <a:avLst/>
          </a:prstGeom>
          <a:ln w="1016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hteck 6">
            <a:extLst>
              <a:ext uri="{FF2B5EF4-FFF2-40B4-BE49-F238E27FC236}">
                <a16:creationId xmlns:a16="http://schemas.microsoft.com/office/drawing/2014/main" id="{EAA6369D-FE2B-D94B-9692-265258023922}"/>
              </a:ext>
            </a:extLst>
          </p:cNvPr>
          <p:cNvSpPr/>
          <p:nvPr/>
        </p:nvSpPr>
        <p:spPr>
          <a:xfrm>
            <a:off x="-2" y="-24164"/>
            <a:ext cx="12192002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37BC6F5-4781-4044-A8E6-C2CEE10F61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0496" y="987926"/>
            <a:ext cx="5849223" cy="4589089"/>
          </a:xfrm>
          <a:noFill/>
        </p:spPr>
        <p:txBody>
          <a:bodyPr anchor="t">
            <a:normAutofit/>
          </a:bodyPr>
          <a:lstStyle>
            <a:lvl1pPr marL="469900" marR="0" indent="-45720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  <a:lvl2pPr marL="457200" indent="0">
              <a:buNone/>
              <a:defRPr sz="2000"/>
            </a:lvl2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</p:txBody>
      </p:sp>
      <p:sp>
        <p:nvSpPr>
          <p:cNvPr id="9" name="Textfeld 24">
            <a:extLst>
              <a:ext uri="{FF2B5EF4-FFF2-40B4-BE49-F238E27FC236}">
                <a16:creationId xmlns:a16="http://schemas.microsoft.com/office/drawing/2014/main" id="{2743BE22-1CAC-FC49-A7F7-3FE6AE20740D}"/>
              </a:ext>
            </a:extLst>
          </p:cNvPr>
          <p:cNvSpPr txBox="1"/>
          <p:nvPr/>
        </p:nvSpPr>
        <p:spPr>
          <a:xfrm>
            <a:off x="26484" y="2878854"/>
            <a:ext cx="3244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Agenda</a:t>
            </a:r>
            <a:endParaRPr lang="de-DE" sz="3200" b="0" i="0" dirty="0">
              <a:solidFill>
                <a:srgbClr val="FFFFFF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73680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rsonal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55BBE5F-2094-B54F-9273-2CE3FCDEFD02}"/>
              </a:ext>
            </a:extLst>
          </p:cNvPr>
          <p:cNvSpPr/>
          <p:nvPr/>
        </p:nvSpPr>
        <p:spPr>
          <a:xfrm>
            <a:off x="1" y="-10920"/>
            <a:ext cx="12191998" cy="686892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53000">
                <a:schemeClr val="bg1"/>
              </a:gs>
              <a:gs pos="77000">
                <a:schemeClr val="bg1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5747CC-B034-3C43-8A4F-ABBB64EC20AF}"/>
              </a:ext>
            </a:extLst>
          </p:cNvPr>
          <p:cNvGrpSpPr/>
          <p:nvPr/>
        </p:nvGrpSpPr>
        <p:grpSpPr>
          <a:xfrm rot="10800000">
            <a:off x="-1" y="-24163"/>
            <a:ext cx="2966115" cy="6882162"/>
            <a:chOff x="542048" y="-602084"/>
            <a:chExt cx="39105217" cy="13752524"/>
          </a:xfrm>
          <a:solidFill>
            <a:schemeClr val="accent5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29EBD8-7694-B443-8CF7-116C889ACF2A}"/>
                </a:ext>
              </a:extLst>
            </p:cNvPr>
            <p:cNvSpPr/>
            <p:nvPr/>
          </p:nvSpPr>
          <p:spPr>
            <a:xfrm>
              <a:off x="10211878" y="-602084"/>
              <a:ext cx="29435387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47" name="Right Triangle 46">
              <a:extLst>
                <a:ext uri="{FF2B5EF4-FFF2-40B4-BE49-F238E27FC236}">
                  <a16:creationId xmlns:a16="http://schemas.microsoft.com/office/drawing/2014/main" id="{1F06F251-9C14-FA44-8346-EC6A395B8B0D}"/>
                </a:ext>
              </a:extLst>
            </p:cNvPr>
            <p:cNvSpPr/>
            <p:nvPr/>
          </p:nvSpPr>
          <p:spPr>
            <a:xfrm flipH="1">
              <a:off x="542048" y="-602082"/>
              <a:ext cx="9716509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56" name="Line">
            <a:extLst>
              <a:ext uri="{FF2B5EF4-FFF2-40B4-BE49-F238E27FC236}">
                <a16:creationId xmlns:a16="http://schemas.microsoft.com/office/drawing/2014/main" id="{43A5BBB4-A859-0044-A624-1283D8461B5D}"/>
              </a:ext>
            </a:extLst>
          </p:cNvPr>
          <p:cNvSpPr/>
          <p:nvPr/>
        </p:nvSpPr>
        <p:spPr>
          <a:xfrm flipV="1">
            <a:off x="2916273" y="-24170"/>
            <a:ext cx="0" cy="6882169"/>
          </a:xfrm>
          <a:prstGeom prst="line">
            <a:avLst/>
          </a:prstGeom>
          <a:ln w="1016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/>
        </p:nvSpPr>
        <p:spPr>
          <a:xfrm>
            <a:off x="1" y="-24171"/>
            <a:ext cx="12191999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BD9E800C-8BB8-3849-BC7B-B2091CDAA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3406" y="618427"/>
            <a:ext cx="1800000" cy="1800000"/>
          </a:xfrm>
          <a:effectLst>
            <a:outerShdw blurRad="762000" dist="38100" dir="2700000" algn="tl" rotWithShape="0">
              <a:schemeClr val="bg1">
                <a:alpha val="40000"/>
              </a:schemeClr>
            </a:outerShdw>
          </a:effectLst>
        </p:spPr>
        <p:txBody>
          <a:bodyPr/>
          <a:lstStyle>
            <a:lvl1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2A79AA1A-A813-D741-9BBF-AC1E71AA4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4697" y="536859"/>
            <a:ext cx="6847538" cy="984700"/>
          </a:xfrm>
        </p:spPr>
        <p:txBody>
          <a:bodyPr anchor="b">
            <a:noAutofit/>
          </a:bodyPr>
          <a:lstStyle>
            <a:lvl1pPr marL="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 err="1"/>
              <a:t>Név</a:t>
            </a:r>
            <a:endParaRPr lang="hu-HU" dirty="0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2BF1A3AF-DF01-BE4C-9AD0-8E1BB5FC1B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4696" y="1561669"/>
            <a:ext cx="6847538" cy="507668"/>
          </a:xfrm>
        </p:spPr>
        <p:txBody>
          <a:bodyPr>
            <a:noAutofit/>
          </a:bodyPr>
          <a:lstStyle>
            <a:lvl1pPr marL="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18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 err="1"/>
              <a:t>email@biconsulting.hu</a:t>
            </a:r>
            <a:endParaRPr lang="hu-HU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19990E4-C017-DB4D-81D3-2634721454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424" y="5539666"/>
            <a:ext cx="1036702" cy="121711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F0257-E575-F248-A44C-9740640C3E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4695" y="2338876"/>
            <a:ext cx="6847540" cy="4417902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pic>
        <p:nvPicPr>
          <p:cNvPr id="13" name="Picture 40">
            <a:extLst>
              <a:ext uri="{FF2B5EF4-FFF2-40B4-BE49-F238E27FC236}">
                <a16:creationId xmlns:a16="http://schemas.microsoft.com/office/drawing/2014/main" id="{850BB28D-AB10-E64A-9D5B-C84FEE31C9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8" t="5332" r="10787" b="7172"/>
          <a:stretch/>
        </p:blipFill>
        <p:spPr>
          <a:xfrm>
            <a:off x="-1" y="-10919"/>
            <a:ext cx="12213316" cy="6868919"/>
          </a:xfrm>
          <a:prstGeom prst="rect">
            <a:avLst/>
          </a:prstGeom>
        </p:spPr>
      </p:pic>
      <p:sp>
        <p:nvSpPr>
          <p:cNvPr id="14" name="Rectangle 41">
            <a:extLst>
              <a:ext uri="{FF2B5EF4-FFF2-40B4-BE49-F238E27FC236}">
                <a16:creationId xmlns:a16="http://schemas.microsoft.com/office/drawing/2014/main" id="{755BBE5F-2094-B54F-9273-2CE3FCDEFD02}"/>
              </a:ext>
            </a:extLst>
          </p:cNvPr>
          <p:cNvSpPr/>
          <p:nvPr userDrawn="1"/>
        </p:nvSpPr>
        <p:spPr>
          <a:xfrm>
            <a:off x="0" y="-10920"/>
            <a:ext cx="12239801" cy="686892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53000">
                <a:schemeClr val="bg1"/>
              </a:gs>
              <a:gs pos="77000">
                <a:schemeClr val="bg1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15" name="Group 44">
            <a:extLst>
              <a:ext uri="{FF2B5EF4-FFF2-40B4-BE49-F238E27FC236}">
                <a16:creationId xmlns:a16="http://schemas.microsoft.com/office/drawing/2014/main" id="{F05747CC-B034-3C43-8A4F-ABBB64EC20AF}"/>
              </a:ext>
            </a:extLst>
          </p:cNvPr>
          <p:cNvGrpSpPr/>
          <p:nvPr userDrawn="1"/>
        </p:nvGrpSpPr>
        <p:grpSpPr>
          <a:xfrm rot="10800000">
            <a:off x="-1" y="-24163"/>
            <a:ext cx="2966115" cy="6882162"/>
            <a:chOff x="542048" y="-602084"/>
            <a:chExt cx="39105217" cy="13752524"/>
          </a:xfrm>
          <a:solidFill>
            <a:schemeClr val="accent4"/>
          </a:solidFill>
        </p:grpSpPr>
        <p:sp>
          <p:nvSpPr>
            <p:cNvPr id="16" name="Rectangle 45">
              <a:extLst>
                <a:ext uri="{FF2B5EF4-FFF2-40B4-BE49-F238E27FC236}">
                  <a16:creationId xmlns:a16="http://schemas.microsoft.com/office/drawing/2014/main" id="{6429EBD8-7694-B443-8CF7-116C889ACF2A}"/>
                </a:ext>
              </a:extLst>
            </p:cNvPr>
            <p:cNvSpPr/>
            <p:nvPr/>
          </p:nvSpPr>
          <p:spPr>
            <a:xfrm>
              <a:off x="10211878" y="-602084"/>
              <a:ext cx="29435387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7" name="Right Triangle 46">
              <a:extLst>
                <a:ext uri="{FF2B5EF4-FFF2-40B4-BE49-F238E27FC236}">
                  <a16:creationId xmlns:a16="http://schemas.microsoft.com/office/drawing/2014/main" id="{1F06F251-9C14-FA44-8346-EC6A395B8B0D}"/>
                </a:ext>
              </a:extLst>
            </p:cNvPr>
            <p:cNvSpPr/>
            <p:nvPr/>
          </p:nvSpPr>
          <p:spPr>
            <a:xfrm flipH="1">
              <a:off x="542048" y="-602082"/>
              <a:ext cx="9716509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Line">
            <a:extLst>
              <a:ext uri="{FF2B5EF4-FFF2-40B4-BE49-F238E27FC236}">
                <a16:creationId xmlns:a16="http://schemas.microsoft.com/office/drawing/2014/main" id="{43A5BBB4-A859-0044-A624-1283D8461B5D}"/>
              </a:ext>
            </a:extLst>
          </p:cNvPr>
          <p:cNvSpPr/>
          <p:nvPr userDrawn="1"/>
        </p:nvSpPr>
        <p:spPr>
          <a:xfrm flipV="1">
            <a:off x="2916273" y="-24170"/>
            <a:ext cx="0" cy="6882169"/>
          </a:xfrm>
          <a:prstGeom prst="line">
            <a:avLst/>
          </a:prstGeom>
          <a:ln w="1016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 userDrawn="1"/>
        </p:nvSpPr>
        <p:spPr>
          <a:xfrm>
            <a:off x="0" y="-24166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20" name="Picture 49">
            <a:extLst>
              <a:ext uri="{FF2B5EF4-FFF2-40B4-BE49-F238E27FC236}">
                <a16:creationId xmlns:a16="http://schemas.microsoft.com/office/drawing/2014/main" id="{B19990E4-C017-DB4D-81D3-2634721454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424" y="5539666"/>
            <a:ext cx="1036702" cy="1217112"/>
          </a:xfrm>
          <a:prstGeom prst="rect">
            <a:avLst/>
          </a:prstGeom>
        </p:spPr>
      </p:pic>
      <p:sp>
        <p:nvSpPr>
          <p:cNvPr id="21" name="Rechteck 37">
            <a:extLst>
              <a:ext uri="{FF2B5EF4-FFF2-40B4-BE49-F238E27FC236}">
                <a16:creationId xmlns:a16="http://schemas.microsoft.com/office/drawing/2014/main" id="{3185E1A9-C111-454E-90D8-408829F09620}"/>
              </a:ext>
            </a:extLst>
          </p:cNvPr>
          <p:cNvSpPr/>
          <p:nvPr userDrawn="1"/>
        </p:nvSpPr>
        <p:spPr>
          <a:xfrm rot="16200000">
            <a:off x="-344435" y="2906736"/>
            <a:ext cx="5884104" cy="1144351"/>
          </a:xfrm>
          <a:prstGeom prst="rect">
            <a:avLst/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9590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8736BB51-7871-1940-8956-4EE1578704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" y="1468"/>
            <a:ext cx="1075074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7820D4-F723-7442-A582-8B9C70E5DDA0}"/>
              </a:ext>
            </a:extLst>
          </p:cNvPr>
          <p:cNvSpPr/>
          <p:nvPr/>
        </p:nvSpPr>
        <p:spPr>
          <a:xfrm>
            <a:off x="-14" y="2303584"/>
            <a:ext cx="10384985" cy="172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Rechteck 6">
            <a:extLst>
              <a:ext uri="{FF2B5EF4-FFF2-40B4-BE49-F238E27FC236}">
                <a16:creationId xmlns:a16="http://schemas.microsoft.com/office/drawing/2014/main" id="{9EE746F1-0FAF-F94A-89F9-F37E28B936BD}"/>
              </a:ext>
            </a:extLst>
          </p:cNvPr>
          <p:cNvSpPr/>
          <p:nvPr/>
        </p:nvSpPr>
        <p:spPr>
          <a:xfrm>
            <a:off x="-1" y="2303584"/>
            <a:ext cx="10384971" cy="1723292"/>
          </a:xfrm>
          <a:prstGeom prst="rect">
            <a:avLst/>
          </a:prstGeom>
          <a:blipFill dpi="0" rotWithShape="1">
            <a:blip r:embed="rId3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/>
        </p:nvSpPr>
        <p:spPr>
          <a:xfrm rot="10800000" flipH="1" flipV="1">
            <a:off x="9418642" y="-14901"/>
            <a:ext cx="2773343" cy="6893645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571816 w 7882390"/>
              <a:gd name="connsiteY0" fmla="*/ 7194 h 6871448"/>
              <a:gd name="connsiteX1" fmla="*/ 7882390 w 7882390"/>
              <a:gd name="connsiteY1" fmla="*/ 0 h 6871448"/>
              <a:gd name="connsiteX2" fmla="*/ 7882390 w 7882390"/>
              <a:gd name="connsiteY2" fmla="*/ 6858001 h 6871448"/>
              <a:gd name="connsiteX3" fmla="*/ 0 w 7882390"/>
              <a:gd name="connsiteY3" fmla="*/ 6871448 h 6871448"/>
              <a:gd name="connsiteX4" fmla="*/ 3571816 w 7882390"/>
              <a:gd name="connsiteY4" fmla="*/ 7194 h 687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71448">
                <a:moveTo>
                  <a:pt x="3571816" y="7194"/>
                </a:moveTo>
                <a:lnTo>
                  <a:pt x="7882390" y="0"/>
                </a:lnTo>
                <a:lnTo>
                  <a:pt x="7882390" y="6858001"/>
                </a:lnTo>
                <a:lnTo>
                  <a:pt x="0" y="6871448"/>
                </a:lnTo>
                <a:lnTo>
                  <a:pt x="3571816" y="7194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2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/>
        </p:nvSpPr>
        <p:spPr>
          <a:xfrm flipH="1" flipV="1">
            <a:off x="9418649" y="-7685"/>
            <a:ext cx="2773331" cy="6864217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58295"/>
              <a:gd name="connsiteX1" fmla="*/ 7882391 w 7882391"/>
              <a:gd name="connsiteY1" fmla="*/ 0 h 6858295"/>
              <a:gd name="connsiteX2" fmla="*/ 4387464 w 7882391"/>
              <a:gd name="connsiteY2" fmla="*/ 6858295 h 6858295"/>
              <a:gd name="connsiteX3" fmla="*/ 0 w 7882391"/>
              <a:gd name="connsiteY3" fmla="*/ 6857999 h 6858295"/>
              <a:gd name="connsiteX4" fmla="*/ 0 w 7882391"/>
              <a:gd name="connsiteY4" fmla="*/ 0 h 685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8295">
                <a:moveTo>
                  <a:pt x="0" y="0"/>
                </a:moveTo>
                <a:lnTo>
                  <a:pt x="7882391" y="0"/>
                </a:lnTo>
                <a:lnTo>
                  <a:pt x="4387464" y="6858295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/>
        </p:nvSpPr>
        <p:spPr>
          <a:xfrm flipV="1">
            <a:off x="9418643" y="-14902"/>
            <a:ext cx="1240648" cy="689364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30828" y="2329683"/>
            <a:ext cx="8836131" cy="1671093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4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C863BEB0-902B-CE4A-AB62-4E7DD7FC4A9E}"/>
              </a:ext>
            </a:extLst>
          </p:cNvPr>
          <p:cNvSpPr>
            <a:spLocks noChangeAspect="1"/>
          </p:cNvSpPr>
          <p:nvPr/>
        </p:nvSpPr>
        <p:spPr>
          <a:xfrm>
            <a:off x="303175" y="2823219"/>
            <a:ext cx="723693" cy="723691"/>
          </a:xfrm>
          <a:prstGeom prst="ellipse">
            <a:avLst/>
          </a:prstGeom>
          <a:solidFill>
            <a:schemeClr val="bg1">
              <a:alpha val="76000"/>
            </a:schemeClr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010CE-5306-0C44-9425-52D66071E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215" y="2718256"/>
            <a:ext cx="933061" cy="927008"/>
          </a:xfrm>
        </p:spPr>
        <p:txBody>
          <a:bodyPr anchor="ctr">
            <a:norm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FEECFF-EC85-DE46-B0DB-8A6E4AAD8DF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215" y="6328992"/>
            <a:ext cx="1762105" cy="360000"/>
          </a:xfrm>
          <a:prstGeom prst="rect">
            <a:avLst/>
          </a:prstGeom>
        </p:spPr>
      </p:pic>
      <p:pic>
        <p:nvPicPr>
          <p:cNvPr id="13" name="Picture 60">
            <a:extLst>
              <a:ext uri="{FF2B5EF4-FFF2-40B4-BE49-F238E27FC236}">
                <a16:creationId xmlns:a16="http://schemas.microsoft.com/office/drawing/2014/main" id="{8736BB51-7871-1940-8956-4EE1578704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" y="1468"/>
            <a:ext cx="9973067" cy="6858000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947820D4-F723-7442-A582-8B9C70E5DDA0}"/>
              </a:ext>
            </a:extLst>
          </p:cNvPr>
          <p:cNvSpPr/>
          <p:nvPr userDrawn="1"/>
        </p:nvSpPr>
        <p:spPr>
          <a:xfrm>
            <a:off x="-14" y="2303584"/>
            <a:ext cx="9631693" cy="172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Rechteck 6">
            <a:extLst>
              <a:ext uri="{FF2B5EF4-FFF2-40B4-BE49-F238E27FC236}">
                <a16:creationId xmlns:a16="http://schemas.microsoft.com/office/drawing/2014/main" id="{9EE746F1-0FAF-F94A-89F9-F37E28B936BD}"/>
              </a:ext>
            </a:extLst>
          </p:cNvPr>
          <p:cNvSpPr/>
          <p:nvPr userDrawn="1"/>
        </p:nvSpPr>
        <p:spPr>
          <a:xfrm>
            <a:off x="-1" y="2303584"/>
            <a:ext cx="9631680" cy="1723292"/>
          </a:xfrm>
          <a:prstGeom prst="rect">
            <a:avLst/>
          </a:prstGeom>
          <a:blipFill dpi="0" rotWithShape="1">
            <a:blip r:embed="rId3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 userDrawn="1"/>
        </p:nvSpPr>
        <p:spPr>
          <a:xfrm rot="10800000" flipH="1" flipV="1">
            <a:off x="8917472" y="-20747"/>
            <a:ext cx="3274514" cy="6899491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77275">
                <a:moveTo>
                  <a:pt x="2532254" y="0"/>
                </a:moveTo>
                <a:lnTo>
                  <a:pt x="7882390" y="5827"/>
                </a:lnTo>
                <a:lnTo>
                  <a:pt x="7882390" y="6863828"/>
                </a:lnTo>
                <a:lnTo>
                  <a:pt x="0" y="6877275"/>
                </a:lnTo>
                <a:lnTo>
                  <a:pt x="2532254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 userDrawn="1"/>
        </p:nvSpPr>
        <p:spPr>
          <a:xfrm flipH="1" flipV="1">
            <a:off x="8917478" y="-20748"/>
            <a:ext cx="3274503" cy="6877280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71347">
                <a:moveTo>
                  <a:pt x="0" y="0"/>
                </a:moveTo>
                <a:lnTo>
                  <a:pt x="7882391" y="0"/>
                </a:lnTo>
                <a:lnTo>
                  <a:pt x="5352774" y="6871347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 userDrawn="1"/>
        </p:nvSpPr>
        <p:spPr>
          <a:xfrm flipV="1">
            <a:off x="8917472" y="-109728"/>
            <a:ext cx="1055583" cy="703941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Circle">
            <a:extLst>
              <a:ext uri="{FF2B5EF4-FFF2-40B4-BE49-F238E27FC236}">
                <a16:creationId xmlns:a16="http://schemas.microsoft.com/office/drawing/2014/main" id="{C863BEB0-902B-CE4A-AB62-4E7DD7FC4A9E}"/>
              </a:ext>
            </a:extLst>
          </p:cNvPr>
          <p:cNvSpPr>
            <a:spLocks noChangeAspect="1"/>
          </p:cNvSpPr>
          <p:nvPr userDrawn="1"/>
        </p:nvSpPr>
        <p:spPr>
          <a:xfrm>
            <a:off x="303175" y="2823219"/>
            <a:ext cx="723693" cy="723691"/>
          </a:xfrm>
          <a:prstGeom prst="ellipse">
            <a:avLst/>
          </a:prstGeom>
          <a:solidFill>
            <a:schemeClr val="bg1">
              <a:alpha val="76000"/>
            </a:schemeClr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21" name="Picture 11">
            <a:extLst>
              <a:ext uri="{FF2B5EF4-FFF2-40B4-BE49-F238E27FC236}">
                <a16:creationId xmlns:a16="http://schemas.microsoft.com/office/drawing/2014/main" id="{25FEECFF-EC85-DE46-B0DB-8A6E4AAD8D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464" y="268223"/>
            <a:ext cx="176210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47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55BBE5F-2094-B54F-9273-2CE3FCDEFD02}"/>
              </a:ext>
            </a:extLst>
          </p:cNvPr>
          <p:cNvSpPr/>
          <p:nvPr/>
        </p:nvSpPr>
        <p:spPr>
          <a:xfrm>
            <a:off x="0" y="-10920"/>
            <a:ext cx="12191999" cy="686892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53000">
                <a:schemeClr val="bg1"/>
              </a:gs>
              <a:gs pos="77000">
                <a:schemeClr val="bg1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5747CC-B034-3C43-8A4F-ABBB64EC20AF}"/>
              </a:ext>
            </a:extLst>
          </p:cNvPr>
          <p:cNvGrpSpPr/>
          <p:nvPr/>
        </p:nvGrpSpPr>
        <p:grpSpPr>
          <a:xfrm rot="10800000">
            <a:off x="-1" y="-24163"/>
            <a:ext cx="3319033" cy="6882162"/>
            <a:chOff x="542048" y="-602084"/>
            <a:chExt cx="39105217" cy="13752524"/>
          </a:xfrm>
          <a:solidFill>
            <a:schemeClr val="accent5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29EBD8-7694-B443-8CF7-116C889ACF2A}"/>
                </a:ext>
              </a:extLst>
            </p:cNvPr>
            <p:cNvSpPr/>
            <p:nvPr/>
          </p:nvSpPr>
          <p:spPr>
            <a:xfrm>
              <a:off x="10211878" y="-602084"/>
              <a:ext cx="29435387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47" name="Right Triangle 46">
              <a:extLst>
                <a:ext uri="{FF2B5EF4-FFF2-40B4-BE49-F238E27FC236}">
                  <a16:creationId xmlns:a16="http://schemas.microsoft.com/office/drawing/2014/main" id="{1F06F251-9C14-FA44-8346-EC6A395B8B0D}"/>
                </a:ext>
              </a:extLst>
            </p:cNvPr>
            <p:cNvSpPr/>
            <p:nvPr/>
          </p:nvSpPr>
          <p:spPr>
            <a:xfrm flipH="1">
              <a:off x="542048" y="-602082"/>
              <a:ext cx="9716509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Line">
            <a:extLst>
              <a:ext uri="{FF2B5EF4-FFF2-40B4-BE49-F238E27FC236}">
                <a16:creationId xmlns:a16="http://schemas.microsoft.com/office/drawing/2014/main" id="{91A6AB0F-3284-DC42-ACBE-F8B7EB8ECD8B}"/>
              </a:ext>
            </a:extLst>
          </p:cNvPr>
          <p:cNvSpPr/>
          <p:nvPr/>
        </p:nvSpPr>
        <p:spPr>
          <a:xfrm flipV="1">
            <a:off x="3300853" y="-33478"/>
            <a:ext cx="29980" cy="6882165"/>
          </a:xfrm>
          <a:prstGeom prst="line">
            <a:avLst/>
          </a:prstGeom>
          <a:ln w="1016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hteck 6">
            <a:extLst>
              <a:ext uri="{FF2B5EF4-FFF2-40B4-BE49-F238E27FC236}">
                <a16:creationId xmlns:a16="http://schemas.microsoft.com/office/drawing/2014/main" id="{EAA6369D-FE2B-D94B-9692-265258023922}"/>
              </a:ext>
            </a:extLst>
          </p:cNvPr>
          <p:cNvSpPr/>
          <p:nvPr/>
        </p:nvSpPr>
        <p:spPr>
          <a:xfrm>
            <a:off x="-2" y="-24164"/>
            <a:ext cx="12192002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37BC6F5-4781-4044-A8E6-C2CEE10F61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0496" y="987927"/>
            <a:ext cx="4965177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B62AE0C-B8DD-4F41-8FE4-D943E1DD6E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82299" y="1350619"/>
            <a:ext cx="3881790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FC158D-BF3A-414A-8240-8C59B20185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19" y="987927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1A96BBA-70E4-414A-AD63-3A1D11ABC0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6331" y="2038945"/>
            <a:ext cx="4932263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1BEE845-399D-3640-9DFF-767F7FC0AA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08132" y="2401637"/>
            <a:ext cx="3855957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FAEA18D-E0C9-D44D-9573-F5B8515DFA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62853" y="2038945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D61CE1A-3999-294C-850F-57D10C0248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08132" y="3094855"/>
            <a:ext cx="4917228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D51E67B-AFA1-7B41-9C99-10FBBD6FAF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19934" y="3457547"/>
            <a:ext cx="3871404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1600" b="0" i="0" u="none" strike="noStrike" kern="1200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marL="188913" marR="0" lvl="0" indent="0" algn="l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hu-HU"/>
              <a:t>Mintaszöveg szerkesztése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0E1A83D-F0B5-0147-B77B-40F3E6A0FE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74654" y="3094855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940F4429-A993-FD44-94CC-EE078996300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66852" y="4141142"/>
            <a:ext cx="4965176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D5DF47ED-5365-1E43-BBFA-E82EB8D949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78653" y="4503834"/>
            <a:ext cx="3885437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1600" b="0" i="0" u="none" strike="noStrike" kern="1200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marL="188913" marR="0" lvl="0" indent="0" algn="l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hu-HU"/>
              <a:t>Mintaszöveg szerkesztése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53B39E8-7416-AE40-9C69-41DBB12266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33374" y="4141142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229E3D5E-F354-7741-81CD-F599A71B26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96331" y="5197052"/>
            <a:ext cx="4965176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5EAD2AEA-EE6A-EE45-BBFB-33F75BFC0C5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08132" y="5559744"/>
            <a:ext cx="3885437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1600" b="0" i="0" u="none" strike="noStrike" kern="1200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marL="188913" marR="0" lvl="0" indent="0" algn="l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hu-HU"/>
              <a:t>Mintaszöveg szerkesztése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0CF9408-18D1-724D-A7AD-1A5BF227F1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62853" y="5197052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feld 24">
            <a:extLst>
              <a:ext uri="{FF2B5EF4-FFF2-40B4-BE49-F238E27FC236}">
                <a16:creationId xmlns:a16="http://schemas.microsoft.com/office/drawing/2014/main" id="{2743BE22-1CAC-FC49-A7F7-3FE6AE20740D}"/>
              </a:ext>
            </a:extLst>
          </p:cNvPr>
          <p:cNvSpPr txBox="1"/>
          <p:nvPr/>
        </p:nvSpPr>
        <p:spPr>
          <a:xfrm>
            <a:off x="26484" y="2878854"/>
            <a:ext cx="3244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Agenda</a:t>
            </a:r>
            <a:endParaRPr lang="de-DE" sz="3200" b="0" i="0" dirty="0">
              <a:solidFill>
                <a:srgbClr val="FFFFFF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24" name="Picture 40">
            <a:extLst>
              <a:ext uri="{FF2B5EF4-FFF2-40B4-BE49-F238E27FC236}">
                <a16:creationId xmlns:a16="http://schemas.microsoft.com/office/drawing/2014/main" id="{850BB28D-AB10-E64A-9D5B-C84FEE31C9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8" t="5332" r="10787" b="7172"/>
          <a:stretch/>
        </p:blipFill>
        <p:spPr>
          <a:xfrm>
            <a:off x="-1" y="-10919"/>
            <a:ext cx="12213316" cy="6868919"/>
          </a:xfrm>
          <a:prstGeom prst="rect">
            <a:avLst/>
          </a:prstGeom>
        </p:spPr>
      </p:pic>
      <p:sp>
        <p:nvSpPr>
          <p:cNvPr id="27" name="Rectangle 41">
            <a:extLst>
              <a:ext uri="{FF2B5EF4-FFF2-40B4-BE49-F238E27FC236}">
                <a16:creationId xmlns:a16="http://schemas.microsoft.com/office/drawing/2014/main" id="{755BBE5F-2094-B54F-9273-2CE3FCDEFD02}"/>
              </a:ext>
            </a:extLst>
          </p:cNvPr>
          <p:cNvSpPr/>
          <p:nvPr userDrawn="1"/>
        </p:nvSpPr>
        <p:spPr>
          <a:xfrm>
            <a:off x="0" y="-10920"/>
            <a:ext cx="12239801" cy="686892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53000">
                <a:schemeClr val="bg1"/>
              </a:gs>
              <a:gs pos="77000">
                <a:schemeClr val="bg1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41" name="Group 44">
            <a:extLst>
              <a:ext uri="{FF2B5EF4-FFF2-40B4-BE49-F238E27FC236}">
                <a16:creationId xmlns:a16="http://schemas.microsoft.com/office/drawing/2014/main" id="{F05747CC-B034-3C43-8A4F-ABBB64EC20AF}"/>
              </a:ext>
            </a:extLst>
          </p:cNvPr>
          <p:cNvGrpSpPr/>
          <p:nvPr userDrawn="1"/>
        </p:nvGrpSpPr>
        <p:grpSpPr>
          <a:xfrm rot="10800000">
            <a:off x="-1" y="-24163"/>
            <a:ext cx="3319033" cy="6882162"/>
            <a:chOff x="542048" y="-602084"/>
            <a:chExt cx="39105217" cy="13752524"/>
          </a:xfrm>
          <a:solidFill>
            <a:schemeClr val="accent5"/>
          </a:solidFill>
        </p:grpSpPr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6429EBD8-7694-B443-8CF7-116C889ACF2A}"/>
                </a:ext>
              </a:extLst>
            </p:cNvPr>
            <p:cNvSpPr/>
            <p:nvPr/>
          </p:nvSpPr>
          <p:spPr>
            <a:xfrm>
              <a:off x="10211878" y="-602084"/>
              <a:ext cx="29435387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49" name="Right Triangle 46">
              <a:extLst>
                <a:ext uri="{FF2B5EF4-FFF2-40B4-BE49-F238E27FC236}">
                  <a16:creationId xmlns:a16="http://schemas.microsoft.com/office/drawing/2014/main" id="{1F06F251-9C14-FA44-8346-EC6A395B8B0D}"/>
                </a:ext>
              </a:extLst>
            </p:cNvPr>
            <p:cNvSpPr/>
            <p:nvPr/>
          </p:nvSpPr>
          <p:spPr>
            <a:xfrm flipH="1">
              <a:off x="542048" y="-602082"/>
              <a:ext cx="9716509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50" name="Line">
            <a:extLst>
              <a:ext uri="{FF2B5EF4-FFF2-40B4-BE49-F238E27FC236}">
                <a16:creationId xmlns:a16="http://schemas.microsoft.com/office/drawing/2014/main" id="{91A6AB0F-3284-DC42-ACBE-F8B7EB8ECD8B}"/>
              </a:ext>
            </a:extLst>
          </p:cNvPr>
          <p:cNvSpPr/>
          <p:nvPr userDrawn="1"/>
        </p:nvSpPr>
        <p:spPr>
          <a:xfrm flipV="1">
            <a:off x="3300853" y="-33478"/>
            <a:ext cx="29980" cy="6882165"/>
          </a:xfrm>
          <a:prstGeom prst="line">
            <a:avLst/>
          </a:prstGeom>
          <a:ln w="1016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hteck 6">
            <a:extLst>
              <a:ext uri="{FF2B5EF4-FFF2-40B4-BE49-F238E27FC236}">
                <a16:creationId xmlns:a16="http://schemas.microsoft.com/office/drawing/2014/main" id="{EAA6369D-FE2B-D94B-9692-265258023922}"/>
              </a:ext>
            </a:extLst>
          </p:cNvPr>
          <p:cNvSpPr/>
          <p:nvPr userDrawn="1"/>
        </p:nvSpPr>
        <p:spPr>
          <a:xfrm>
            <a:off x="-2" y="-24164"/>
            <a:ext cx="12239802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2" name="Textfeld 24">
            <a:extLst>
              <a:ext uri="{FF2B5EF4-FFF2-40B4-BE49-F238E27FC236}">
                <a16:creationId xmlns:a16="http://schemas.microsoft.com/office/drawing/2014/main" id="{2743BE22-1CAC-FC49-A7F7-3FE6AE20740D}"/>
              </a:ext>
            </a:extLst>
          </p:cNvPr>
          <p:cNvSpPr txBox="1"/>
          <p:nvPr userDrawn="1"/>
        </p:nvSpPr>
        <p:spPr>
          <a:xfrm>
            <a:off x="26484" y="2878854"/>
            <a:ext cx="3244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Agenda</a:t>
            </a:r>
            <a:endParaRPr lang="de-DE" sz="3200" b="0" i="0" dirty="0">
              <a:solidFill>
                <a:srgbClr val="FFFFFF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2125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title - without #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8736BB51-7871-1940-8956-4EE1578704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" y="1468"/>
            <a:ext cx="1075074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7820D4-F723-7442-A582-8B9C70E5DDA0}"/>
              </a:ext>
            </a:extLst>
          </p:cNvPr>
          <p:cNvSpPr/>
          <p:nvPr/>
        </p:nvSpPr>
        <p:spPr>
          <a:xfrm>
            <a:off x="-14" y="2303584"/>
            <a:ext cx="10384985" cy="172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Rechteck 6">
            <a:extLst>
              <a:ext uri="{FF2B5EF4-FFF2-40B4-BE49-F238E27FC236}">
                <a16:creationId xmlns:a16="http://schemas.microsoft.com/office/drawing/2014/main" id="{9EE746F1-0FAF-F94A-89F9-F37E28B936BD}"/>
              </a:ext>
            </a:extLst>
          </p:cNvPr>
          <p:cNvSpPr/>
          <p:nvPr/>
        </p:nvSpPr>
        <p:spPr>
          <a:xfrm>
            <a:off x="-1" y="2303584"/>
            <a:ext cx="10384971" cy="1723292"/>
          </a:xfrm>
          <a:prstGeom prst="rect">
            <a:avLst/>
          </a:prstGeom>
          <a:blipFill dpi="0" rotWithShape="1">
            <a:blip r:embed="rId3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/>
        </p:nvSpPr>
        <p:spPr>
          <a:xfrm rot="10800000" flipH="1" flipV="1">
            <a:off x="9418642" y="-14901"/>
            <a:ext cx="2773343" cy="6893645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571816 w 7882390"/>
              <a:gd name="connsiteY0" fmla="*/ 7194 h 6871448"/>
              <a:gd name="connsiteX1" fmla="*/ 7882390 w 7882390"/>
              <a:gd name="connsiteY1" fmla="*/ 0 h 6871448"/>
              <a:gd name="connsiteX2" fmla="*/ 7882390 w 7882390"/>
              <a:gd name="connsiteY2" fmla="*/ 6858001 h 6871448"/>
              <a:gd name="connsiteX3" fmla="*/ 0 w 7882390"/>
              <a:gd name="connsiteY3" fmla="*/ 6871448 h 6871448"/>
              <a:gd name="connsiteX4" fmla="*/ 3571816 w 7882390"/>
              <a:gd name="connsiteY4" fmla="*/ 7194 h 687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71448">
                <a:moveTo>
                  <a:pt x="3571816" y="7194"/>
                </a:moveTo>
                <a:lnTo>
                  <a:pt x="7882390" y="0"/>
                </a:lnTo>
                <a:lnTo>
                  <a:pt x="7882390" y="6858001"/>
                </a:lnTo>
                <a:lnTo>
                  <a:pt x="0" y="6871448"/>
                </a:lnTo>
                <a:lnTo>
                  <a:pt x="3571816" y="7194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2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/>
        </p:nvSpPr>
        <p:spPr>
          <a:xfrm flipH="1" flipV="1">
            <a:off x="9418649" y="-7685"/>
            <a:ext cx="2773331" cy="6864217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58295"/>
              <a:gd name="connsiteX1" fmla="*/ 7882391 w 7882391"/>
              <a:gd name="connsiteY1" fmla="*/ 0 h 6858295"/>
              <a:gd name="connsiteX2" fmla="*/ 4387464 w 7882391"/>
              <a:gd name="connsiteY2" fmla="*/ 6858295 h 6858295"/>
              <a:gd name="connsiteX3" fmla="*/ 0 w 7882391"/>
              <a:gd name="connsiteY3" fmla="*/ 6857999 h 6858295"/>
              <a:gd name="connsiteX4" fmla="*/ 0 w 7882391"/>
              <a:gd name="connsiteY4" fmla="*/ 0 h 685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8295">
                <a:moveTo>
                  <a:pt x="0" y="0"/>
                </a:moveTo>
                <a:lnTo>
                  <a:pt x="7882391" y="0"/>
                </a:lnTo>
                <a:lnTo>
                  <a:pt x="4387464" y="6858295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/>
        </p:nvSpPr>
        <p:spPr>
          <a:xfrm flipV="1">
            <a:off x="9418643" y="-14902"/>
            <a:ext cx="1240648" cy="689364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8" y="2329683"/>
            <a:ext cx="9966978" cy="1671093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4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FEECFF-EC85-DE46-B0DB-8A6E4AAD8DF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215" y="6328992"/>
            <a:ext cx="176210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25815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29EBD8-7694-B443-8CF7-116C889ACF2A}"/>
              </a:ext>
            </a:extLst>
          </p:cNvPr>
          <p:cNvSpPr/>
          <p:nvPr/>
        </p:nvSpPr>
        <p:spPr>
          <a:xfrm rot="10800000">
            <a:off x="0" y="0"/>
            <a:ext cx="12239800" cy="68821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/>
        </p:nvSpPr>
        <p:spPr>
          <a:xfrm>
            <a:off x="0" y="-12082"/>
            <a:ext cx="12239801" cy="689424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E2ACD3-1FAA-FC49-AB82-D7233E709CC6}"/>
              </a:ext>
            </a:extLst>
          </p:cNvPr>
          <p:cNvSpPr/>
          <p:nvPr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1E7127-3AE4-8441-B3E4-2E96E9AE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842185"/>
            <a:ext cx="12239801" cy="1173631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9166386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29EBD8-7694-B443-8CF7-116C889ACF2A}"/>
              </a:ext>
            </a:extLst>
          </p:cNvPr>
          <p:cNvSpPr/>
          <p:nvPr/>
        </p:nvSpPr>
        <p:spPr>
          <a:xfrm rot="10800000">
            <a:off x="0" y="0"/>
            <a:ext cx="12239800" cy="68821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/>
        </p:nvSpPr>
        <p:spPr>
          <a:xfrm>
            <a:off x="0" y="-2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EF2C13-C79F-9F46-83F9-2D7FDC8FDAC4}"/>
              </a:ext>
            </a:extLst>
          </p:cNvPr>
          <p:cNvSpPr/>
          <p:nvPr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F446A20-BD0D-2645-9C6D-0E01818BF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842185"/>
            <a:ext cx="12239801" cy="1173631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6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 userDrawn="1"/>
        </p:nvSpPr>
        <p:spPr>
          <a:xfrm>
            <a:off x="0" y="-2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5EF2C13-C79F-9F46-83F9-2D7FDC8FDAC4}"/>
              </a:ext>
            </a:extLst>
          </p:cNvPr>
          <p:cNvSpPr/>
          <p:nvPr userDrawn="1"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2900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29EBD8-7694-B443-8CF7-116C889ACF2A}"/>
              </a:ext>
            </a:extLst>
          </p:cNvPr>
          <p:cNvSpPr/>
          <p:nvPr/>
        </p:nvSpPr>
        <p:spPr>
          <a:xfrm rot="10800000">
            <a:off x="0" y="0"/>
            <a:ext cx="12239800" cy="68821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/>
        </p:nvSpPr>
        <p:spPr>
          <a:xfrm>
            <a:off x="0" y="0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6225F6-CCDF-F847-9005-05209A47CF1F}"/>
              </a:ext>
            </a:extLst>
          </p:cNvPr>
          <p:cNvSpPr/>
          <p:nvPr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A08F7D1-4F7E-6340-AACB-ACF11AD27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842185"/>
            <a:ext cx="12239801" cy="1173631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6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 userDrawn="1"/>
        </p:nvSpPr>
        <p:spPr>
          <a:xfrm>
            <a:off x="0" y="0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B16225F6-CCDF-F847-9005-05209A47CF1F}"/>
              </a:ext>
            </a:extLst>
          </p:cNvPr>
          <p:cNvSpPr/>
          <p:nvPr userDrawn="1"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253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29EBD8-7694-B443-8CF7-116C889ACF2A}"/>
              </a:ext>
            </a:extLst>
          </p:cNvPr>
          <p:cNvSpPr/>
          <p:nvPr/>
        </p:nvSpPr>
        <p:spPr>
          <a:xfrm rot="10800000">
            <a:off x="0" y="0"/>
            <a:ext cx="12239800" cy="68821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/>
        </p:nvSpPr>
        <p:spPr>
          <a:xfrm>
            <a:off x="0" y="0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9EA62D1-29F5-9942-93D9-7AD3DC133D5A}"/>
              </a:ext>
            </a:extLst>
          </p:cNvPr>
          <p:cNvSpPr/>
          <p:nvPr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72D82E5-5894-044E-BFED-495627D9D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842185"/>
            <a:ext cx="12239801" cy="1173631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6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 userDrawn="1"/>
        </p:nvSpPr>
        <p:spPr>
          <a:xfrm>
            <a:off x="0" y="0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Rectangle 38">
            <a:extLst>
              <a:ext uri="{FF2B5EF4-FFF2-40B4-BE49-F238E27FC236}">
                <a16:creationId xmlns:a16="http://schemas.microsoft.com/office/drawing/2014/main" id="{49EA62D1-29F5-9942-93D9-7AD3DC133D5A}"/>
              </a:ext>
            </a:extLst>
          </p:cNvPr>
          <p:cNvSpPr/>
          <p:nvPr userDrawn="1"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40">
            <a:extLst>
              <a:ext uri="{FF2B5EF4-FFF2-40B4-BE49-F238E27FC236}">
                <a16:creationId xmlns:a16="http://schemas.microsoft.com/office/drawing/2014/main" id="{458BE4B8-A0B2-C64D-B8E2-8A83191B6F27}"/>
              </a:ext>
            </a:extLst>
          </p:cNvPr>
          <p:cNvSpPr/>
          <p:nvPr userDrawn="1"/>
        </p:nvSpPr>
        <p:spPr>
          <a:xfrm>
            <a:off x="11581129" y="6201197"/>
            <a:ext cx="576000" cy="576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Circle">
            <a:extLst>
              <a:ext uri="{FF2B5EF4-FFF2-40B4-BE49-F238E27FC236}">
                <a16:creationId xmlns:a16="http://schemas.microsoft.com/office/drawing/2014/main" id="{DAB17B26-4539-F949-83EA-A730D7B9C51D}"/>
              </a:ext>
            </a:extLst>
          </p:cNvPr>
          <p:cNvSpPr>
            <a:spLocks noChangeAspect="1"/>
          </p:cNvSpPr>
          <p:nvPr userDrawn="1"/>
        </p:nvSpPr>
        <p:spPr>
          <a:xfrm>
            <a:off x="11653128" y="6273197"/>
            <a:ext cx="432001" cy="432000"/>
          </a:xfrm>
          <a:prstGeom prst="ellipse">
            <a:avLst/>
          </a:prstGeom>
          <a:solidFill>
            <a:schemeClr val="accent5">
              <a:lumMod val="20000"/>
              <a:lumOff val="80000"/>
              <a:alpha val="76000"/>
            </a:schemeClr>
          </a:solidFill>
          <a:ln w="381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0142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E91A-03D6-0646-8370-2E447715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-8360"/>
            <a:ext cx="12195313" cy="532748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45244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32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4A6D3F59-5081-1641-8C7A-014687A48F24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660606" y="795226"/>
            <a:ext cx="10786327" cy="5275373"/>
          </a:xfrm>
        </p:spPr>
        <p:txBody>
          <a:bodyPr anchor="t" anchorCtr="0"/>
          <a:lstStyle>
            <a:lvl1pPr>
              <a:defRPr sz="32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>
              <a:defRPr sz="28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4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20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8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DBE02C-60E6-4148-BE66-7079052704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606" y="6201197"/>
            <a:ext cx="10786327" cy="576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49BC6-7EB4-8344-A553-EAE7C52E9F6D}"/>
              </a:ext>
            </a:extLst>
          </p:cNvPr>
          <p:cNvSpPr/>
          <p:nvPr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185F09-C269-1347-A42C-735F0FC1012D}"/>
              </a:ext>
            </a:extLst>
          </p:cNvPr>
          <p:cNvSpPr>
            <a:spLocks noChangeAspect="1"/>
          </p:cNvSpPr>
          <p:nvPr/>
        </p:nvSpPr>
        <p:spPr>
          <a:xfrm>
            <a:off x="11669369" y="6303680"/>
            <a:ext cx="396000" cy="3960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CE5370C9-BB2B-3445-8CA2-9C8684E4B0CD}"/>
              </a:ext>
            </a:extLst>
          </p:cNvPr>
          <p:cNvSpPr>
            <a:spLocks noChangeAspect="1"/>
          </p:cNvSpPr>
          <p:nvPr/>
        </p:nvSpPr>
        <p:spPr>
          <a:xfrm>
            <a:off x="11705368" y="6339680"/>
            <a:ext cx="324001" cy="324000"/>
          </a:xfrm>
          <a:prstGeom prst="ellipse">
            <a:avLst/>
          </a:prstGeom>
          <a:solidFill>
            <a:schemeClr val="bg1">
              <a:alpha val="76000"/>
            </a:schemeClr>
          </a:solidFill>
          <a:ln w="381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A2F6EAE-97FD-1947-B338-C9FAE428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369" y="6303681"/>
            <a:ext cx="396000" cy="396000"/>
          </a:xfrm>
        </p:spPr>
        <p:txBody>
          <a:bodyPr anchor="ctr"/>
          <a:lstStyle>
            <a:lvl1pPr algn="ctr">
              <a:defRPr kumimoji="0" lang="hu-HU" sz="800" b="1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A0049BC6-7EB4-8344-A553-EAE7C52E9F6D}"/>
              </a:ext>
            </a:extLst>
          </p:cNvPr>
          <p:cNvSpPr/>
          <p:nvPr userDrawn="1"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Rounded Rectangle 14">
            <a:extLst>
              <a:ext uri="{FF2B5EF4-FFF2-40B4-BE49-F238E27FC236}">
                <a16:creationId xmlns:a16="http://schemas.microsoft.com/office/drawing/2014/main" id="{B2185F09-C269-1347-A42C-735F0FC1012D}"/>
              </a:ext>
            </a:extLst>
          </p:cNvPr>
          <p:cNvSpPr/>
          <p:nvPr userDrawn="1"/>
        </p:nvSpPr>
        <p:spPr>
          <a:xfrm>
            <a:off x="11581129" y="6201197"/>
            <a:ext cx="576000" cy="576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Circle">
            <a:extLst>
              <a:ext uri="{FF2B5EF4-FFF2-40B4-BE49-F238E27FC236}">
                <a16:creationId xmlns:a16="http://schemas.microsoft.com/office/drawing/2014/main" id="{CE5370C9-BB2B-3445-8CA2-9C8684E4B0CD}"/>
              </a:ext>
            </a:extLst>
          </p:cNvPr>
          <p:cNvSpPr>
            <a:spLocks noChangeAspect="1"/>
          </p:cNvSpPr>
          <p:nvPr userDrawn="1"/>
        </p:nvSpPr>
        <p:spPr>
          <a:xfrm>
            <a:off x="11653128" y="6273197"/>
            <a:ext cx="432001" cy="432000"/>
          </a:xfrm>
          <a:prstGeom prst="ellipse">
            <a:avLst/>
          </a:prstGeom>
          <a:solidFill>
            <a:schemeClr val="bg1">
              <a:alpha val="76000"/>
            </a:schemeClr>
          </a:solidFill>
          <a:ln w="381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605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text - without #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E91A-03D6-0646-8370-2E447715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-8360"/>
            <a:ext cx="12195313" cy="532748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45244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32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4A6D3F59-5081-1641-8C7A-014687A48F24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702837" y="795226"/>
            <a:ext cx="10786327" cy="5275373"/>
          </a:xfrm>
        </p:spPr>
        <p:txBody>
          <a:bodyPr anchor="t" anchorCtr="0"/>
          <a:lstStyle>
            <a:lvl1pPr>
              <a:lnSpc>
                <a:spcPct val="100000"/>
              </a:lnSpc>
              <a:spcBef>
                <a:spcPts val="1800"/>
              </a:spcBef>
              <a:defRPr sz="32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8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20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DBE02C-60E6-4148-BE66-7079052704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837" y="6201197"/>
            <a:ext cx="10786327" cy="576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49BC6-7EB4-8344-A553-EAE7C52E9F6D}"/>
              </a:ext>
            </a:extLst>
          </p:cNvPr>
          <p:cNvSpPr/>
          <p:nvPr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232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and text - B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E91A-03D6-0646-8370-2E447715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-8360"/>
            <a:ext cx="12195313" cy="532748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45244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32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4A6D3F59-5081-1641-8C7A-014687A48F24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702837" y="795226"/>
            <a:ext cx="10786327" cy="5275373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8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20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DBE02C-60E6-4148-BE66-7079052704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837" y="6201197"/>
            <a:ext cx="10786327" cy="576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49BC6-7EB4-8344-A553-EAE7C52E9F6D}"/>
              </a:ext>
            </a:extLst>
          </p:cNvPr>
          <p:cNvSpPr/>
          <p:nvPr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893042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es kis refere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E91A-03D6-0646-8370-2E447715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-8360"/>
            <a:ext cx="12195313" cy="532748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45244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32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4A6D3F59-5081-1641-8C7A-014687A48F24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702837" y="795226"/>
            <a:ext cx="10786327" cy="5432579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8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20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DBE02C-60E6-4148-BE66-7079052704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837" y="6458465"/>
            <a:ext cx="10786327" cy="318732"/>
          </a:xfrm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hu-HU" dirty="0"/>
              <a:t>Mintaszöveg szerkesztése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49BC6-7EB4-8344-A553-EAE7C52E9F6D}"/>
              </a:ext>
            </a:extLst>
          </p:cNvPr>
          <p:cNvSpPr/>
          <p:nvPr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417259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867DB3-23D9-644B-BDA7-A389958630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1136" y="2615"/>
            <a:ext cx="5750864" cy="6888247"/>
          </a:xfrm>
          <a:prstGeom prst="rect">
            <a:avLst/>
          </a:prstGeom>
        </p:spPr>
      </p:pic>
      <p:sp>
        <p:nvSpPr>
          <p:cNvPr id="13" name="Rectangle 63">
            <a:extLst>
              <a:ext uri="{FF2B5EF4-FFF2-40B4-BE49-F238E27FC236}">
                <a16:creationId xmlns:a16="http://schemas.microsoft.com/office/drawing/2014/main" id="{71FA6C8E-FB8E-264F-80A7-DD61CBD2F403}"/>
              </a:ext>
            </a:extLst>
          </p:cNvPr>
          <p:cNvSpPr/>
          <p:nvPr/>
        </p:nvSpPr>
        <p:spPr>
          <a:xfrm rot="10800000">
            <a:off x="0" y="-13349"/>
            <a:ext cx="8817396" cy="6890863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2116836 w 7882390"/>
              <a:gd name="connsiteY0" fmla="*/ 0 h 6892184"/>
              <a:gd name="connsiteX1" fmla="*/ 7882390 w 7882390"/>
              <a:gd name="connsiteY1" fmla="*/ 20736 h 6892184"/>
              <a:gd name="connsiteX2" fmla="*/ 7882390 w 7882390"/>
              <a:gd name="connsiteY2" fmla="*/ 6878737 h 6892184"/>
              <a:gd name="connsiteX3" fmla="*/ 0 w 7882390"/>
              <a:gd name="connsiteY3" fmla="*/ 6892184 h 6892184"/>
              <a:gd name="connsiteX4" fmla="*/ 2116836 w 7882390"/>
              <a:gd name="connsiteY4" fmla="*/ 0 h 6892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92184">
                <a:moveTo>
                  <a:pt x="2116836" y="0"/>
                </a:moveTo>
                <a:lnTo>
                  <a:pt x="7882390" y="20736"/>
                </a:lnTo>
                <a:lnTo>
                  <a:pt x="7882390" y="6878737"/>
                </a:lnTo>
                <a:lnTo>
                  <a:pt x="0" y="6892184"/>
                </a:lnTo>
                <a:lnTo>
                  <a:pt x="2116836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Rechteck 6">
            <a:extLst>
              <a:ext uri="{FF2B5EF4-FFF2-40B4-BE49-F238E27FC236}">
                <a16:creationId xmlns:a16="http://schemas.microsoft.com/office/drawing/2014/main" id="{0ABE14BC-B767-7747-ABAD-24300FC155A4}"/>
              </a:ext>
            </a:extLst>
          </p:cNvPr>
          <p:cNvSpPr/>
          <p:nvPr/>
        </p:nvSpPr>
        <p:spPr>
          <a:xfrm>
            <a:off x="-6569" y="-1"/>
            <a:ext cx="8823952" cy="6890864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86285"/>
              <a:gd name="connsiteX1" fmla="*/ 7882391 w 7882391"/>
              <a:gd name="connsiteY1" fmla="*/ 0 h 6886285"/>
              <a:gd name="connsiteX2" fmla="*/ 5781275 w 7882391"/>
              <a:gd name="connsiteY2" fmla="*/ 6886285 h 6886285"/>
              <a:gd name="connsiteX3" fmla="*/ 0 w 7882391"/>
              <a:gd name="connsiteY3" fmla="*/ 6857999 h 6886285"/>
              <a:gd name="connsiteX4" fmla="*/ 0 w 7882391"/>
              <a:gd name="connsiteY4" fmla="*/ 0 h 6886285"/>
              <a:gd name="connsiteX0" fmla="*/ 0 w 7882391"/>
              <a:gd name="connsiteY0" fmla="*/ 0 h 6859468"/>
              <a:gd name="connsiteX1" fmla="*/ 7882391 w 7882391"/>
              <a:gd name="connsiteY1" fmla="*/ 0 h 6859468"/>
              <a:gd name="connsiteX2" fmla="*/ 5787238 w 7882391"/>
              <a:gd name="connsiteY2" fmla="*/ 6859468 h 6859468"/>
              <a:gd name="connsiteX3" fmla="*/ 0 w 7882391"/>
              <a:gd name="connsiteY3" fmla="*/ 6857999 h 6859468"/>
              <a:gd name="connsiteX4" fmla="*/ 0 w 7882391"/>
              <a:gd name="connsiteY4" fmla="*/ 0 h 685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9468">
                <a:moveTo>
                  <a:pt x="0" y="0"/>
                </a:moveTo>
                <a:lnTo>
                  <a:pt x="7882391" y="0"/>
                </a:lnTo>
                <a:lnTo>
                  <a:pt x="5787238" y="6859468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Circle">
            <a:extLst>
              <a:ext uri="{FF2B5EF4-FFF2-40B4-BE49-F238E27FC236}">
                <a16:creationId xmlns:a16="http://schemas.microsoft.com/office/drawing/2014/main" id="{529B5F1D-7F7B-F74D-9E0A-882D2683431D}"/>
              </a:ext>
            </a:extLst>
          </p:cNvPr>
          <p:cNvSpPr>
            <a:spLocks noChangeAspect="1"/>
          </p:cNvSpPr>
          <p:nvPr/>
        </p:nvSpPr>
        <p:spPr>
          <a:xfrm>
            <a:off x="2347480" y="1412764"/>
            <a:ext cx="2376004" cy="2376000"/>
          </a:xfrm>
          <a:prstGeom prst="ellipse">
            <a:avLst/>
          </a:prstGeom>
          <a:solidFill>
            <a:schemeClr val="accent4"/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phic 43" descr="Clock">
            <a:extLst>
              <a:ext uri="{FF2B5EF4-FFF2-40B4-BE49-F238E27FC236}">
                <a16:creationId xmlns:a16="http://schemas.microsoft.com/office/drawing/2014/main" id="{48805E73-A490-234C-B04C-0483A7841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5482" y="1700764"/>
            <a:ext cx="1800000" cy="1800000"/>
          </a:xfrm>
          <a:prstGeom prst="rect">
            <a:avLst/>
          </a:prstGeom>
        </p:spPr>
      </p:pic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B4D9D202-9FDD-8D48-96B5-D5D2A6A325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0099" y="4934148"/>
            <a:ext cx="4046216" cy="855704"/>
          </a:xfrm>
        </p:spPr>
        <p:txBody>
          <a:bodyPr anchor="b">
            <a:noAutofit/>
          </a:bodyPr>
          <a:lstStyle>
            <a:lvl1pPr marL="0" indent="0" algn="ctr">
              <a:buNone/>
              <a:def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Thin" panose="020B0403020202020204" pitchFamily="34" charset="0"/>
                <a:cs typeface="Arial" panose="020B0604020202020204" pitchFamily="34" charset="0"/>
                <a:sym typeface="Helvetica Neue"/>
              </a:defRPr>
            </a:lvl1pPr>
            <a:lvl2pPr>
              <a:defRPr kumimoji="0" 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2pPr>
            <a:lvl3pPr>
              <a:defRPr kumimoji="0" 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3pPr>
            <a:lvl4pPr>
              <a:defRPr kumimoji="0" 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4pPr>
            <a:lvl5pPr>
              <a:defRPr kumimoji="0" lang="hu-HU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5pPr>
          </a:lstStyle>
          <a:p>
            <a:pPr lvl="0"/>
            <a:r>
              <a:rPr lang="en-US" dirty="0"/>
              <a:t>20 perc</a:t>
            </a:r>
          </a:p>
        </p:txBody>
      </p:sp>
      <p:sp>
        <p:nvSpPr>
          <p:cNvPr id="49" name="Title 7">
            <a:extLst>
              <a:ext uri="{FF2B5EF4-FFF2-40B4-BE49-F238E27FC236}">
                <a16:creationId xmlns:a16="http://schemas.microsoft.com/office/drawing/2014/main" id="{5074972A-7605-DB48-9F5D-5D7C93761C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099" y="4012058"/>
            <a:ext cx="4045973" cy="855704"/>
          </a:xfrm>
        </p:spPr>
        <p:txBody>
          <a:bodyPr anchor="b">
            <a:normAutofit/>
          </a:bodyPr>
          <a:lstStyle>
            <a:lvl1pPr algn="ctr">
              <a:defRPr kumimoji="0" lang="en-US" sz="4000" b="1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 err="1"/>
              <a:t>Szünet</a:t>
            </a:r>
            <a:endParaRPr lang="hu-HU" dirty="0"/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2115FFAF-E40D-8649-8CC9-31922A7C12E9}"/>
              </a:ext>
            </a:extLst>
          </p:cNvPr>
          <p:cNvSpPr/>
          <p:nvPr/>
        </p:nvSpPr>
        <p:spPr>
          <a:xfrm flipV="1">
            <a:off x="6440893" y="-91489"/>
            <a:ext cx="2376004" cy="7040978"/>
          </a:xfrm>
          <a:prstGeom prst="line">
            <a:avLst/>
          </a:prstGeom>
          <a:ln w="1016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B3867DB3-23D9-644B-BDA7-A38995863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1136" y="2616"/>
            <a:ext cx="5750864" cy="6856594"/>
          </a:xfrm>
          <a:prstGeom prst="rect">
            <a:avLst/>
          </a:prstGeom>
        </p:spPr>
      </p:pic>
      <p:sp>
        <p:nvSpPr>
          <p:cNvPr id="12" name="Rectangle 63">
            <a:extLst>
              <a:ext uri="{FF2B5EF4-FFF2-40B4-BE49-F238E27FC236}">
                <a16:creationId xmlns:a16="http://schemas.microsoft.com/office/drawing/2014/main" id="{71FA6C8E-FB8E-264F-80A7-DD61CBD2F403}"/>
              </a:ext>
            </a:extLst>
          </p:cNvPr>
          <p:cNvSpPr/>
          <p:nvPr userDrawn="1"/>
        </p:nvSpPr>
        <p:spPr>
          <a:xfrm rot="10800000">
            <a:off x="0" y="-13349"/>
            <a:ext cx="8817396" cy="6890863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2116836 w 7882390"/>
              <a:gd name="connsiteY0" fmla="*/ 0 h 6892184"/>
              <a:gd name="connsiteX1" fmla="*/ 7882390 w 7882390"/>
              <a:gd name="connsiteY1" fmla="*/ 20736 h 6892184"/>
              <a:gd name="connsiteX2" fmla="*/ 7882390 w 7882390"/>
              <a:gd name="connsiteY2" fmla="*/ 6878737 h 6892184"/>
              <a:gd name="connsiteX3" fmla="*/ 0 w 7882390"/>
              <a:gd name="connsiteY3" fmla="*/ 6892184 h 6892184"/>
              <a:gd name="connsiteX4" fmla="*/ 2116836 w 7882390"/>
              <a:gd name="connsiteY4" fmla="*/ 0 h 6892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92184">
                <a:moveTo>
                  <a:pt x="2116836" y="0"/>
                </a:moveTo>
                <a:lnTo>
                  <a:pt x="7882390" y="20736"/>
                </a:lnTo>
                <a:lnTo>
                  <a:pt x="7882390" y="6878737"/>
                </a:lnTo>
                <a:lnTo>
                  <a:pt x="0" y="6892184"/>
                </a:lnTo>
                <a:lnTo>
                  <a:pt x="2116836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Rechteck 6">
            <a:extLst>
              <a:ext uri="{FF2B5EF4-FFF2-40B4-BE49-F238E27FC236}">
                <a16:creationId xmlns:a16="http://schemas.microsoft.com/office/drawing/2014/main" id="{0ABE14BC-B767-7747-ABAD-24300FC155A4}"/>
              </a:ext>
            </a:extLst>
          </p:cNvPr>
          <p:cNvSpPr/>
          <p:nvPr userDrawn="1"/>
        </p:nvSpPr>
        <p:spPr>
          <a:xfrm>
            <a:off x="-6569" y="-1"/>
            <a:ext cx="8823952" cy="6890864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86285"/>
              <a:gd name="connsiteX1" fmla="*/ 7882391 w 7882391"/>
              <a:gd name="connsiteY1" fmla="*/ 0 h 6886285"/>
              <a:gd name="connsiteX2" fmla="*/ 5781275 w 7882391"/>
              <a:gd name="connsiteY2" fmla="*/ 6886285 h 6886285"/>
              <a:gd name="connsiteX3" fmla="*/ 0 w 7882391"/>
              <a:gd name="connsiteY3" fmla="*/ 6857999 h 6886285"/>
              <a:gd name="connsiteX4" fmla="*/ 0 w 7882391"/>
              <a:gd name="connsiteY4" fmla="*/ 0 h 6886285"/>
              <a:gd name="connsiteX0" fmla="*/ 0 w 7882391"/>
              <a:gd name="connsiteY0" fmla="*/ 0 h 6859468"/>
              <a:gd name="connsiteX1" fmla="*/ 7882391 w 7882391"/>
              <a:gd name="connsiteY1" fmla="*/ 0 h 6859468"/>
              <a:gd name="connsiteX2" fmla="*/ 5787238 w 7882391"/>
              <a:gd name="connsiteY2" fmla="*/ 6859468 h 6859468"/>
              <a:gd name="connsiteX3" fmla="*/ 0 w 7882391"/>
              <a:gd name="connsiteY3" fmla="*/ 6857999 h 6859468"/>
              <a:gd name="connsiteX4" fmla="*/ 0 w 7882391"/>
              <a:gd name="connsiteY4" fmla="*/ 0 h 685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9468">
                <a:moveTo>
                  <a:pt x="0" y="0"/>
                </a:moveTo>
                <a:lnTo>
                  <a:pt x="7882391" y="0"/>
                </a:lnTo>
                <a:lnTo>
                  <a:pt x="5787238" y="6859468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529B5F1D-7F7B-F74D-9E0A-882D2683431D}"/>
              </a:ext>
            </a:extLst>
          </p:cNvPr>
          <p:cNvSpPr>
            <a:spLocks noChangeAspect="1"/>
          </p:cNvSpPr>
          <p:nvPr userDrawn="1"/>
        </p:nvSpPr>
        <p:spPr>
          <a:xfrm>
            <a:off x="2347480" y="1412764"/>
            <a:ext cx="2376004" cy="2376000"/>
          </a:xfrm>
          <a:prstGeom prst="ellipse">
            <a:avLst/>
          </a:prstGeom>
          <a:solidFill>
            <a:schemeClr val="accent4"/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aphic 43" descr="Clock">
            <a:extLst>
              <a:ext uri="{FF2B5EF4-FFF2-40B4-BE49-F238E27FC236}">
                <a16:creationId xmlns:a16="http://schemas.microsoft.com/office/drawing/2014/main" id="{48805E73-A490-234C-B04C-0483A78417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5482" y="1700764"/>
            <a:ext cx="1800000" cy="1800000"/>
          </a:xfrm>
          <a:prstGeom prst="rect">
            <a:avLst/>
          </a:prstGeom>
        </p:spPr>
      </p:pic>
      <p:sp>
        <p:nvSpPr>
          <p:cNvPr id="18" name="Line">
            <a:extLst>
              <a:ext uri="{FF2B5EF4-FFF2-40B4-BE49-F238E27FC236}">
                <a16:creationId xmlns:a16="http://schemas.microsoft.com/office/drawing/2014/main" id="{2115FFAF-E40D-8649-8CC9-31922A7C12E9}"/>
              </a:ext>
            </a:extLst>
          </p:cNvPr>
          <p:cNvSpPr/>
          <p:nvPr userDrawn="1"/>
        </p:nvSpPr>
        <p:spPr>
          <a:xfrm flipV="1">
            <a:off x="6441379" y="-165102"/>
            <a:ext cx="2376004" cy="7040978"/>
          </a:xfrm>
          <a:prstGeom prst="line">
            <a:avLst/>
          </a:prstGeom>
          <a:ln w="1016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15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rsonal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55BBE5F-2094-B54F-9273-2CE3FCDEFD02}"/>
              </a:ext>
            </a:extLst>
          </p:cNvPr>
          <p:cNvSpPr/>
          <p:nvPr/>
        </p:nvSpPr>
        <p:spPr>
          <a:xfrm>
            <a:off x="1" y="-10920"/>
            <a:ext cx="12191998" cy="686892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53000">
                <a:schemeClr val="bg1"/>
              </a:gs>
              <a:gs pos="77000">
                <a:schemeClr val="bg1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5747CC-B034-3C43-8A4F-ABBB64EC20AF}"/>
              </a:ext>
            </a:extLst>
          </p:cNvPr>
          <p:cNvGrpSpPr/>
          <p:nvPr/>
        </p:nvGrpSpPr>
        <p:grpSpPr>
          <a:xfrm rot="10800000">
            <a:off x="-1" y="-24163"/>
            <a:ext cx="2966115" cy="6882162"/>
            <a:chOff x="542048" y="-602084"/>
            <a:chExt cx="39105217" cy="13752524"/>
          </a:xfrm>
          <a:solidFill>
            <a:schemeClr val="accent5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29EBD8-7694-B443-8CF7-116C889ACF2A}"/>
                </a:ext>
              </a:extLst>
            </p:cNvPr>
            <p:cNvSpPr/>
            <p:nvPr/>
          </p:nvSpPr>
          <p:spPr>
            <a:xfrm>
              <a:off x="10211878" y="-602084"/>
              <a:ext cx="29435387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47" name="Right Triangle 46">
              <a:extLst>
                <a:ext uri="{FF2B5EF4-FFF2-40B4-BE49-F238E27FC236}">
                  <a16:creationId xmlns:a16="http://schemas.microsoft.com/office/drawing/2014/main" id="{1F06F251-9C14-FA44-8346-EC6A395B8B0D}"/>
                </a:ext>
              </a:extLst>
            </p:cNvPr>
            <p:cNvSpPr/>
            <p:nvPr/>
          </p:nvSpPr>
          <p:spPr>
            <a:xfrm flipH="1">
              <a:off x="542048" y="-602082"/>
              <a:ext cx="9716509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56" name="Line">
            <a:extLst>
              <a:ext uri="{FF2B5EF4-FFF2-40B4-BE49-F238E27FC236}">
                <a16:creationId xmlns:a16="http://schemas.microsoft.com/office/drawing/2014/main" id="{43A5BBB4-A859-0044-A624-1283D8461B5D}"/>
              </a:ext>
            </a:extLst>
          </p:cNvPr>
          <p:cNvSpPr/>
          <p:nvPr/>
        </p:nvSpPr>
        <p:spPr>
          <a:xfrm flipV="1">
            <a:off x="2916273" y="-24170"/>
            <a:ext cx="0" cy="6882169"/>
          </a:xfrm>
          <a:prstGeom prst="line">
            <a:avLst/>
          </a:prstGeom>
          <a:ln w="1016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/>
        </p:nvSpPr>
        <p:spPr>
          <a:xfrm>
            <a:off x="1" y="-24171"/>
            <a:ext cx="12191999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BD9E800C-8BB8-3849-BC7B-B2091CDAA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3406" y="618427"/>
            <a:ext cx="1800000" cy="1800000"/>
          </a:xfrm>
          <a:effectLst>
            <a:outerShdw blurRad="762000" dist="38100" dir="2700000" algn="tl" rotWithShape="0">
              <a:schemeClr val="bg1">
                <a:alpha val="40000"/>
              </a:schemeClr>
            </a:outerShdw>
          </a:effectLst>
        </p:spPr>
        <p:txBody>
          <a:bodyPr/>
          <a:lstStyle>
            <a:lvl1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hu-HU"/>
              <a:t>Kép beszúrásához kattintson az ikonra</a:t>
            </a:r>
            <a:endParaRPr lang="hu-HU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2A79AA1A-A813-D741-9BBF-AC1E71AA4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4697" y="536859"/>
            <a:ext cx="6847538" cy="984700"/>
          </a:xfrm>
        </p:spPr>
        <p:txBody>
          <a:bodyPr anchor="b">
            <a:noAutofit/>
          </a:bodyPr>
          <a:lstStyle>
            <a:lvl1pPr marL="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 err="1"/>
              <a:t>Név</a:t>
            </a:r>
            <a:endParaRPr lang="hu-HU" dirty="0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2BF1A3AF-DF01-BE4C-9AD0-8E1BB5FC1B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4696" y="1561669"/>
            <a:ext cx="6847538" cy="507668"/>
          </a:xfrm>
        </p:spPr>
        <p:txBody>
          <a:bodyPr>
            <a:noAutofit/>
          </a:bodyPr>
          <a:lstStyle>
            <a:lvl1pPr marL="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18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 err="1"/>
              <a:t>email@biconsulting.hu</a:t>
            </a:r>
            <a:endParaRPr lang="hu-HU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19990E4-C017-DB4D-81D3-2634721454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424" y="5539666"/>
            <a:ext cx="1036702" cy="121711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F0257-E575-F248-A44C-9740640C3E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4695" y="2338876"/>
            <a:ext cx="6847540" cy="4417902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pic>
        <p:nvPicPr>
          <p:cNvPr id="13" name="Picture 40">
            <a:extLst>
              <a:ext uri="{FF2B5EF4-FFF2-40B4-BE49-F238E27FC236}">
                <a16:creationId xmlns:a16="http://schemas.microsoft.com/office/drawing/2014/main" id="{850BB28D-AB10-E64A-9D5B-C84FEE31C9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8" t="5332" r="10787" b="7172"/>
          <a:stretch/>
        </p:blipFill>
        <p:spPr>
          <a:xfrm>
            <a:off x="-1" y="-10919"/>
            <a:ext cx="12213316" cy="6868919"/>
          </a:xfrm>
          <a:prstGeom prst="rect">
            <a:avLst/>
          </a:prstGeom>
        </p:spPr>
      </p:pic>
      <p:sp>
        <p:nvSpPr>
          <p:cNvPr id="14" name="Rectangle 41">
            <a:extLst>
              <a:ext uri="{FF2B5EF4-FFF2-40B4-BE49-F238E27FC236}">
                <a16:creationId xmlns:a16="http://schemas.microsoft.com/office/drawing/2014/main" id="{755BBE5F-2094-B54F-9273-2CE3FCDEFD02}"/>
              </a:ext>
            </a:extLst>
          </p:cNvPr>
          <p:cNvSpPr/>
          <p:nvPr userDrawn="1"/>
        </p:nvSpPr>
        <p:spPr>
          <a:xfrm>
            <a:off x="0" y="-10920"/>
            <a:ext cx="12239801" cy="686892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53000">
                <a:schemeClr val="bg1"/>
              </a:gs>
              <a:gs pos="77000">
                <a:schemeClr val="bg1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15" name="Group 44">
            <a:extLst>
              <a:ext uri="{FF2B5EF4-FFF2-40B4-BE49-F238E27FC236}">
                <a16:creationId xmlns:a16="http://schemas.microsoft.com/office/drawing/2014/main" id="{F05747CC-B034-3C43-8A4F-ABBB64EC20AF}"/>
              </a:ext>
            </a:extLst>
          </p:cNvPr>
          <p:cNvGrpSpPr/>
          <p:nvPr userDrawn="1"/>
        </p:nvGrpSpPr>
        <p:grpSpPr>
          <a:xfrm rot="10800000">
            <a:off x="-1" y="-24163"/>
            <a:ext cx="2966115" cy="6882162"/>
            <a:chOff x="542048" y="-602084"/>
            <a:chExt cx="39105217" cy="13752524"/>
          </a:xfrm>
          <a:solidFill>
            <a:schemeClr val="accent4"/>
          </a:solidFill>
        </p:grpSpPr>
        <p:sp>
          <p:nvSpPr>
            <p:cNvPr id="16" name="Rectangle 45">
              <a:extLst>
                <a:ext uri="{FF2B5EF4-FFF2-40B4-BE49-F238E27FC236}">
                  <a16:creationId xmlns:a16="http://schemas.microsoft.com/office/drawing/2014/main" id="{6429EBD8-7694-B443-8CF7-116C889ACF2A}"/>
                </a:ext>
              </a:extLst>
            </p:cNvPr>
            <p:cNvSpPr/>
            <p:nvPr/>
          </p:nvSpPr>
          <p:spPr>
            <a:xfrm>
              <a:off x="10211878" y="-602084"/>
              <a:ext cx="29435387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7" name="Right Triangle 46">
              <a:extLst>
                <a:ext uri="{FF2B5EF4-FFF2-40B4-BE49-F238E27FC236}">
                  <a16:creationId xmlns:a16="http://schemas.microsoft.com/office/drawing/2014/main" id="{1F06F251-9C14-FA44-8346-EC6A395B8B0D}"/>
                </a:ext>
              </a:extLst>
            </p:cNvPr>
            <p:cNvSpPr/>
            <p:nvPr/>
          </p:nvSpPr>
          <p:spPr>
            <a:xfrm flipH="1">
              <a:off x="542048" y="-602082"/>
              <a:ext cx="9716509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Line">
            <a:extLst>
              <a:ext uri="{FF2B5EF4-FFF2-40B4-BE49-F238E27FC236}">
                <a16:creationId xmlns:a16="http://schemas.microsoft.com/office/drawing/2014/main" id="{43A5BBB4-A859-0044-A624-1283D8461B5D}"/>
              </a:ext>
            </a:extLst>
          </p:cNvPr>
          <p:cNvSpPr/>
          <p:nvPr userDrawn="1"/>
        </p:nvSpPr>
        <p:spPr>
          <a:xfrm flipV="1">
            <a:off x="2916273" y="-24170"/>
            <a:ext cx="0" cy="6882169"/>
          </a:xfrm>
          <a:prstGeom prst="line">
            <a:avLst/>
          </a:prstGeom>
          <a:ln w="1016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 userDrawn="1"/>
        </p:nvSpPr>
        <p:spPr>
          <a:xfrm>
            <a:off x="0" y="-24166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20" name="Picture 49">
            <a:extLst>
              <a:ext uri="{FF2B5EF4-FFF2-40B4-BE49-F238E27FC236}">
                <a16:creationId xmlns:a16="http://schemas.microsoft.com/office/drawing/2014/main" id="{B19990E4-C017-DB4D-81D3-2634721454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424" y="5539666"/>
            <a:ext cx="1036702" cy="1217112"/>
          </a:xfrm>
          <a:prstGeom prst="rect">
            <a:avLst/>
          </a:prstGeom>
        </p:spPr>
      </p:pic>
      <p:sp>
        <p:nvSpPr>
          <p:cNvPr id="21" name="Rechteck 37">
            <a:extLst>
              <a:ext uri="{FF2B5EF4-FFF2-40B4-BE49-F238E27FC236}">
                <a16:creationId xmlns:a16="http://schemas.microsoft.com/office/drawing/2014/main" id="{3185E1A9-C111-454E-90D8-408829F09620}"/>
              </a:ext>
            </a:extLst>
          </p:cNvPr>
          <p:cNvSpPr/>
          <p:nvPr userDrawn="1"/>
        </p:nvSpPr>
        <p:spPr>
          <a:xfrm rot="16200000">
            <a:off x="-344435" y="2906736"/>
            <a:ext cx="5884104" cy="1144351"/>
          </a:xfrm>
          <a:prstGeom prst="rect">
            <a:avLst/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118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unch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75B471D-E53D-CA4F-A506-EC48F6706B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00" y="-1"/>
            <a:ext cx="5757400" cy="6876578"/>
          </a:xfrm>
          <a:prstGeom prst="rect">
            <a:avLst/>
          </a:prstGeom>
        </p:spPr>
      </p:pic>
      <p:sp>
        <p:nvSpPr>
          <p:cNvPr id="13" name="Rectangle 63">
            <a:extLst>
              <a:ext uri="{FF2B5EF4-FFF2-40B4-BE49-F238E27FC236}">
                <a16:creationId xmlns:a16="http://schemas.microsoft.com/office/drawing/2014/main" id="{71FA6C8E-FB8E-264F-80A7-DD61CBD2F403}"/>
              </a:ext>
            </a:extLst>
          </p:cNvPr>
          <p:cNvSpPr/>
          <p:nvPr/>
        </p:nvSpPr>
        <p:spPr>
          <a:xfrm rot="10800000">
            <a:off x="0" y="-13349"/>
            <a:ext cx="8817396" cy="6890863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2116836 w 7882390"/>
              <a:gd name="connsiteY0" fmla="*/ 0 h 6892184"/>
              <a:gd name="connsiteX1" fmla="*/ 7882390 w 7882390"/>
              <a:gd name="connsiteY1" fmla="*/ 20736 h 6892184"/>
              <a:gd name="connsiteX2" fmla="*/ 7882390 w 7882390"/>
              <a:gd name="connsiteY2" fmla="*/ 6878737 h 6892184"/>
              <a:gd name="connsiteX3" fmla="*/ 0 w 7882390"/>
              <a:gd name="connsiteY3" fmla="*/ 6892184 h 6892184"/>
              <a:gd name="connsiteX4" fmla="*/ 2116836 w 7882390"/>
              <a:gd name="connsiteY4" fmla="*/ 0 h 6892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92184">
                <a:moveTo>
                  <a:pt x="2116836" y="0"/>
                </a:moveTo>
                <a:lnTo>
                  <a:pt x="7882390" y="20736"/>
                </a:lnTo>
                <a:lnTo>
                  <a:pt x="7882390" y="6878737"/>
                </a:lnTo>
                <a:lnTo>
                  <a:pt x="0" y="6892184"/>
                </a:lnTo>
                <a:lnTo>
                  <a:pt x="2116836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Rechteck 6">
            <a:extLst>
              <a:ext uri="{FF2B5EF4-FFF2-40B4-BE49-F238E27FC236}">
                <a16:creationId xmlns:a16="http://schemas.microsoft.com/office/drawing/2014/main" id="{0ABE14BC-B767-7747-ABAD-24300FC155A4}"/>
              </a:ext>
            </a:extLst>
          </p:cNvPr>
          <p:cNvSpPr/>
          <p:nvPr/>
        </p:nvSpPr>
        <p:spPr>
          <a:xfrm>
            <a:off x="-6569" y="-1"/>
            <a:ext cx="8823952" cy="6890864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86285"/>
              <a:gd name="connsiteX1" fmla="*/ 7882391 w 7882391"/>
              <a:gd name="connsiteY1" fmla="*/ 0 h 6886285"/>
              <a:gd name="connsiteX2" fmla="*/ 5781275 w 7882391"/>
              <a:gd name="connsiteY2" fmla="*/ 6886285 h 6886285"/>
              <a:gd name="connsiteX3" fmla="*/ 0 w 7882391"/>
              <a:gd name="connsiteY3" fmla="*/ 6857999 h 6886285"/>
              <a:gd name="connsiteX4" fmla="*/ 0 w 7882391"/>
              <a:gd name="connsiteY4" fmla="*/ 0 h 6886285"/>
              <a:gd name="connsiteX0" fmla="*/ 0 w 7882391"/>
              <a:gd name="connsiteY0" fmla="*/ 0 h 6859468"/>
              <a:gd name="connsiteX1" fmla="*/ 7882391 w 7882391"/>
              <a:gd name="connsiteY1" fmla="*/ 0 h 6859468"/>
              <a:gd name="connsiteX2" fmla="*/ 5787238 w 7882391"/>
              <a:gd name="connsiteY2" fmla="*/ 6859468 h 6859468"/>
              <a:gd name="connsiteX3" fmla="*/ 0 w 7882391"/>
              <a:gd name="connsiteY3" fmla="*/ 6857999 h 6859468"/>
              <a:gd name="connsiteX4" fmla="*/ 0 w 7882391"/>
              <a:gd name="connsiteY4" fmla="*/ 0 h 685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9468">
                <a:moveTo>
                  <a:pt x="0" y="0"/>
                </a:moveTo>
                <a:lnTo>
                  <a:pt x="7882391" y="0"/>
                </a:lnTo>
                <a:lnTo>
                  <a:pt x="5787238" y="6859468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D402B987-5CC5-6245-8FF1-65A3465B0BE4}"/>
              </a:ext>
            </a:extLst>
          </p:cNvPr>
          <p:cNvSpPr/>
          <p:nvPr/>
        </p:nvSpPr>
        <p:spPr>
          <a:xfrm flipV="1">
            <a:off x="6434357" y="-91489"/>
            <a:ext cx="2376004" cy="7040978"/>
          </a:xfrm>
          <a:prstGeom prst="line">
            <a:avLst/>
          </a:prstGeom>
          <a:ln w="1016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ircle">
            <a:extLst>
              <a:ext uri="{FF2B5EF4-FFF2-40B4-BE49-F238E27FC236}">
                <a16:creationId xmlns:a16="http://schemas.microsoft.com/office/drawing/2014/main" id="{526DA88F-46DF-4D4E-9417-8E1E1460E8A0}"/>
              </a:ext>
            </a:extLst>
          </p:cNvPr>
          <p:cNvSpPr>
            <a:spLocks noChangeAspect="1"/>
          </p:cNvSpPr>
          <p:nvPr/>
        </p:nvSpPr>
        <p:spPr>
          <a:xfrm>
            <a:off x="2349204" y="1427754"/>
            <a:ext cx="2376003" cy="2376000"/>
          </a:xfrm>
          <a:prstGeom prst="ellipse">
            <a:avLst/>
          </a:prstGeom>
          <a:solidFill>
            <a:schemeClr val="accent3">
              <a:alpha val="85000"/>
            </a:schemeClr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Graphic 22" descr="Pasta">
            <a:extLst>
              <a:ext uri="{FF2B5EF4-FFF2-40B4-BE49-F238E27FC236}">
                <a16:creationId xmlns:a16="http://schemas.microsoft.com/office/drawing/2014/main" id="{0EB16E95-DAAF-8242-9B6F-0C971AD6C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6251" y="1944800"/>
            <a:ext cx="1341907" cy="1341907"/>
          </a:xfrm>
          <a:prstGeom prst="rect">
            <a:avLst/>
          </a:prstGeom>
        </p:spPr>
      </p:pic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26DA97E6-C917-834D-9FD1-006B12D9EE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1283" y="4952865"/>
            <a:ext cx="4046216" cy="858460"/>
          </a:xfrm>
        </p:spPr>
        <p:txBody>
          <a:bodyPr anchor="b">
            <a:noAutofit/>
          </a:bodyPr>
          <a:lstStyle>
            <a:lvl1pPr marL="0" indent="0" algn="ctr">
              <a:buNone/>
              <a:def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Thin" panose="020B0403020202020204" pitchFamily="34" charset="0"/>
                <a:cs typeface="Arial" panose="020B0604020202020204" pitchFamily="34" charset="0"/>
                <a:sym typeface="Helvetica Neue"/>
              </a:defRPr>
            </a:lvl1pPr>
            <a:lvl2pPr>
              <a:defRPr kumimoji="0" 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2pPr>
            <a:lvl3pPr>
              <a:defRPr kumimoji="0" 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3pPr>
            <a:lvl4pPr>
              <a:defRPr kumimoji="0" 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4pPr>
            <a:lvl5pPr>
              <a:defRPr kumimoji="0" lang="hu-HU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defRPr>
            </a:lvl5pPr>
          </a:lstStyle>
          <a:p>
            <a:pPr lvl="0"/>
            <a:r>
              <a:rPr lang="en-US" dirty="0"/>
              <a:t>12:00 - 13:00</a:t>
            </a:r>
          </a:p>
        </p:txBody>
      </p:sp>
      <p:sp>
        <p:nvSpPr>
          <p:cNvPr id="26" name="Title 7">
            <a:extLst>
              <a:ext uri="{FF2B5EF4-FFF2-40B4-BE49-F238E27FC236}">
                <a16:creationId xmlns:a16="http://schemas.microsoft.com/office/drawing/2014/main" id="{A448F63F-E347-A343-842B-397B0D10E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1283" y="4030775"/>
            <a:ext cx="4045973" cy="855704"/>
          </a:xfrm>
        </p:spPr>
        <p:txBody>
          <a:bodyPr anchor="b">
            <a:normAutofit/>
          </a:bodyPr>
          <a:lstStyle>
            <a:lvl1pPr algn="ctr">
              <a:defRPr kumimoji="0" lang="en-US" sz="4000" b="1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 err="1"/>
              <a:t>Ebédszünet</a:t>
            </a:r>
            <a:endParaRPr lang="hu-HU" dirty="0"/>
          </a:p>
        </p:txBody>
      </p:sp>
      <p:pic>
        <p:nvPicPr>
          <p:cNvPr id="10" name="Picture 19">
            <a:extLst>
              <a:ext uri="{FF2B5EF4-FFF2-40B4-BE49-F238E27FC236}">
                <a16:creationId xmlns:a16="http://schemas.microsoft.com/office/drawing/2014/main" id="{D75B471D-E53D-CA4F-A506-EC48F6706B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00" y="-18578"/>
            <a:ext cx="5757400" cy="6895155"/>
          </a:xfrm>
          <a:prstGeom prst="rect">
            <a:avLst/>
          </a:prstGeom>
        </p:spPr>
      </p:pic>
      <p:sp>
        <p:nvSpPr>
          <p:cNvPr id="11" name="Rectangle 63">
            <a:extLst>
              <a:ext uri="{FF2B5EF4-FFF2-40B4-BE49-F238E27FC236}">
                <a16:creationId xmlns:a16="http://schemas.microsoft.com/office/drawing/2014/main" id="{71FA6C8E-FB8E-264F-80A7-DD61CBD2F403}"/>
              </a:ext>
            </a:extLst>
          </p:cNvPr>
          <p:cNvSpPr/>
          <p:nvPr userDrawn="1"/>
        </p:nvSpPr>
        <p:spPr>
          <a:xfrm rot="10800000">
            <a:off x="0" y="-13349"/>
            <a:ext cx="8817396" cy="6890863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2116836 w 7882390"/>
              <a:gd name="connsiteY0" fmla="*/ 0 h 6892184"/>
              <a:gd name="connsiteX1" fmla="*/ 7882390 w 7882390"/>
              <a:gd name="connsiteY1" fmla="*/ 20736 h 6892184"/>
              <a:gd name="connsiteX2" fmla="*/ 7882390 w 7882390"/>
              <a:gd name="connsiteY2" fmla="*/ 6878737 h 6892184"/>
              <a:gd name="connsiteX3" fmla="*/ 0 w 7882390"/>
              <a:gd name="connsiteY3" fmla="*/ 6892184 h 6892184"/>
              <a:gd name="connsiteX4" fmla="*/ 2116836 w 7882390"/>
              <a:gd name="connsiteY4" fmla="*/ 0 h 6892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92184">
                <a:moveTo>
                  <a:pt x="2116836" y="0"/>
                </a:moveTo>
                <a:lnTo>
                  <a:pt x="7882390" y="20736"/>
                </a:lnTo>
                <a:lnTo>
                  <a:pt x="7882390" y="6878737"/>
                </a:lnTo>
                <a:lnTo>
                  <a:pt x="0" y="6892184"/>
                </a:lnTo>
                <a:lnTo>
                  <a:pt x="2116836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Rechteck 6">
            <a:extLst>
              <a:ext uri="{FF2B5EF4-FFF2-40B4-BE49-F238E27FC236}">
                <a16:creationId xmlns:a16="http://schemas.microsoft.com/office/drawing/2014/main" id="{0ABE14BC-B767-7747-ABAD-24300FC155A4}"/>
              </a:ext>
            </a:extLst>
          </p:cNvPr>
          <p:cNvSpPr/>
          <p:nvPr userDrawn="1"/>
        </p:nvSpPr>
        <p:spPr>
          <a:xfrm>
            <a:off x="-6569" y="-1"/>
            <a:ext cx="8823952" cy="6890864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86285"/>
              <a:gd name="connsiteX1" fmla="*/ 7882391 w 7882391"/>
              <a:gd name="connsiteY1" fmla="*/ 0 h 6886285"/>
              <a:gd name="connsiteX2" fmla="*/ 5781275 w 7882391"/>
              <a:gd name="connsiteY2" fmla="*/ 6886285 h 6886285"/>
              <a:gd name="connsiteX3" fmla="*/ 0 w 7882391"/>
              <a:gd name="connsiteY3" fmla="*/ 6857999 h 6886285"/>
              <a:gd name="connsiteX4" fmla="*/ 0 w 7882391"/>
              <a:gd name="connsiteY4" fmla="*/ 0 h 6886285"/>
              <a:gd name="connsiteX0" fmla="*/ 0 w 7882391"/>
              <a:gd name="connsiteY0" fmla="*/ 0 h 6859468"/>
              <a:gd name="connsiteX1" fmla="*/ 7882391 w 7882391"/>
              <a:gd name="connsiteY1" fmla="*/ 0 h 6859468"/>
              <a:gd name="connsiteX2" fmla="*/ 5787238 w 7882391"/>
              <a:gd name="connsiteY2" fmla="*/ 6859468 h 6859468"/>
              <a:gd name="connsiteX3" fmla="*/ 0 w 7882391"/>
              <a:gd name="connsiteY3" fmla="*/ 6857999 h 6859468"/>
              <a:gd name="connsiteX4" fmla="*/ 0 w 7882391"/>
              <a:gd name="connsiteY4" fmla="*/ 0 h 685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9468">
                <a:moveTo>
                  <a:pt x="0" y="0"/>
                </a:moveTo>
                <a:lnTo>
                  <a:pt x="7882391" y="0"/>
                </a:lnTo>
                <a:lnTo>
                  <a:pt x="5787238" y="6859468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D402B987-5CC5-6245-8FF1-65A3465B0BE4}"/>
              </a:ext>
            </a:extLst>
          </p:cNvPr>
          <p:cNvSpPr/>
          <p:nvPr userDrawn="1"/>
        </p:nvSpPr>
        <p:spPr>
          <a:xfrm flipV="1">
            <a:off x="6441379" y="-165102"/>
            <a:ext cx="2376004" cy="7040978"/>
          </a:xfrm>
          <a:prstGeom prst="line">
            <a:avLst/>
          </a:prstGeom>
          <a:ln w="1016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526DA88F-46DF-4D4E-9417-8E1E1460E8A0}"/>
              </a:ext>
            </a:extLst>
          </p:cNvPr>
          <p:cNvSpPr>
            <a:spLocks noChangeAspect="1"/>
          </p:cNvSpPr>
          <p:nvPr userDrawn="1"/>
        </p:nvSpPr>
        <p:spPr>
          <a:xfrm>
            <a:off x="2349204" y="1427754"/>
            <a:ext cx="2376003" cy="2376000"/>
          </a:xfrm>
          <a:prstGeom prst="ellipse">
            <a:avLst/>
          </a:prstGeom>
          <a:solidFill>
            <a:schemeClr val="accent3">
              <a:alpha val="85000"/>
            </a:schemeClr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aphic 22" descr="Pasta">
            <a:extLst>
              <a:ext uri="{FF2B5EF4-FFF2-40B4-BE49-F238E27FC236}">
                <a16:creationId xmlns:a16="http://schemas.microsoft.com/office/drawing/2014/main" id="{0EB16E95-DAAF-8242-9B6F-0C971AD6C5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6251" y="1944800"/>
            <a:ext cx="1341907" cy="13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292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6">
            <a:extLst>
              <a:ext uri="{FF2B5EF4-FFF2-40B4-BE49-F238E27FC236}">
                <a16:creationId xmlns:a16="http://schemas.microsoft.com/office/drawing/2014/main" id="{94A97DD3-8033-D340-B873-174EA8A02C08}"/>
              </a:ext>
            </a:extLst>
          </p:cNvPr>
          <p:cNvSpPr/>
          <p:nvPr/>
        </p:nvSpPr>
        <p:spPr>
          <a:xfrm>
            <a:off x="0" y="6968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D85205-C73E-9840-A75F-46F8409A11BA}"/>
              </a:ext>
            </a:extLst>
          </p:cNvPr>
          <p:cNvSpPr/>
          <p:nvPr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8E855B-0625-7E46-AF96-91351538A2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2302" y="5913885"/>
            <a:ext cx="2535193" cy="75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6FD779-292F-F942-89FB-DCF73E959310}"/>
              </a:ext>
            </a:extLst>
          </p:cNvPr>
          <p:cNvSpPr txBox="1"/>
          <p:nvPr/>
        </p:nvSpPr>
        <p:spPr>
          <a:xfrm>
            <a:off x="0" y="301350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4A97DD3-8033-D340-B873-174EA8A02C08}"/>
              </a:ext>
            </a:extLst>
          </p:cNvPr>
          <p:cNvSpPr/>
          <p:nvPr userDrawn="1"/>
        </p:nvSpPr>
        <p:spPr>
          <a:xfrm>
            <a:off x="0" y="6968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8606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0504301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and text_no_page#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E91A-03D6-0646-8370-2E447715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-8360"/>
            <a:ext cx="12169911" cy="532748"/>
          </a:xfrm>
          <a:gradFill>
            <a:gsLst>
              <a:gs pos="23000">
                <a:schemeClr val="accent5">
                  <a:lumMod val="20000"/>
                  <a:lumOff val="80000"/>
                  <a:alpha val="78000"/>
                </a:schemeClr>
              </a:gs>
              <a:gs pos="55000">
                <a:schemeClr val="accent5">
                  <a:lumMod val="60000"/>
                  <a:lumOff val="40000"/>
                  <a:alpha val="59000"/>
                </a:schemeClr>
              </a:gs>
              <a:gs pos="92000">
                <a:schemeClr val="accent5">
                  <a:lumMod val="75000"/>
                  <a:alpha val="50000"/>
                </a:schemeClr>
              </a:gs>
            </a:gsLst>
            <a:path path="circle">
              <a:fillToRect t="100000" r="100000"/>
            </a:path>
          </a:gradFill>
        </p:spPr>
        <p:txBody>
          <a:bodyPr anchor="ctr">
            <a:noAutofit/>
          </a:bodyPr>
          <a:lstStyle>
            <a:lvl1pPr marL="45244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32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4A6D3F59-5081-1641-8C7A-014687A48F24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660606" y="795226"/>
            <a:ext cx="10786327" cy="5275373"/>
          </a:xfrm>
        </p:spPr>
        <p:txBody>
          <a:bodyPr anchor="t" anchorCtr="0"/>
          <a:lstStyle>
            <a:lvl1pPr>
              <a:defRPr sz="32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>
              <a:defRPr sz="28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4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20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8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DBE02C-60E6-4148-BE66-7079052704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606" y="6201197"/>
            <a:ext cx="10786327" cy="576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49BC6-7EB4-8344-A553-EAE7C52E9F6D}"/>
              </a:ext>
            </a:extLst>
          </p:cNvPr>
          <p:cNvSpPr/>
          <p:nvPr userDrawn="1"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A2F6EAE-97FD-1947-B338-C9FAE428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6757" y="6301800"/>
            <a:ext cx="385301" cy="365125"/>
          </a:xfrm>
        </p:spPr>
        <p:txBody>
          <a:bodyPr anchor="ctr"/>
          <a:lstStyle>
            <a:lvl1pPr algn="ctr">
              <a:defRPr kumimoji="0" lang="hu-HU" sz="1200" b="1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161235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29EBD8-7694-B443-8CF7-116C889ACF2A}"/>
              </a:ext>
            </a:extLst>
          </p:cNvPr>
          <p:cNvSpPr/>
          <p:nvPr/>
        </p:nvSpPr>
        <p:spPr>
          <a:xfrm rot="10800000">
            <a:off x="0" y="0"/>
            <a:ext cx="12239800" cy="68821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 userDrawn="1"/>
        </p:nvSpPr>
        <p:spPr>
          <a:xfrm>
            <a:off x="0" y="-12082"/>
            <a:ext cx="12239801" cy="689424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E2ACD3-1FAA-FC49-AB82-D7233E709CC6}"/>
              </a:ext>
            </a:extLst>
          </p:cNvPr>
          <p:cNvSpPr/>
          <p:nvPr userDrawn="1"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1E7127-3AE4-8441-B3E4-2E96E9AE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842185"/>
            <a:ext cx="12239801" cy="1173631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Click to edit Master title style</a:t>
            </a:r>
            <a:endParaRPr lang="hu-HU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6CE27AF-BA7A-8F41-84E7-3DCDCB305E06}"/>
              </a:ext>
            </a:extLst>
          </p:cNvPr>
          <p:cNvSpPr/>
          <p:nvPr userDrawn="1"/>
        </p:nvSpPr>
        <p:spPr>
          <a:xfrm>
            <a:off x="11581129" y="6201197"/>
            <a:ext cx="576000" cy="576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8" name="Circle">
            <a:extLst>
              <a:ext uri="{FF2B5EF4-FFF2-40B4-BE49-F238E27FC236}">
                <a16:creationId xmlns:a16="http://schemas.microsoft.com/office/drawing/2014/main" id="{10512087-3C28-0745-A5D1-2A976C4A9818}"/>
              </a:ext>
            </a:extLst>
          </p:cNvPr>
          <p:cNvSpPr>
            <a:spLocks noChangeAspect="1"/>
          </p:cNvSpPr>
          <p:nvPr userDrawn="1"/>
        </p:nvSpPr>
        <p:spPr>
          <a:xfrm>
            <a:off x="11653128" y="6273197"/>
            <a:ext cx="432001" cy="432000"/>
          </a:xfrm>
          <a:prstGeom prst="ellipse">
            <a:avLst/>
          </a:prstGeom>
          <a:solidFill>
            <a:schemeClr val="accent5">
              <a:lumMod val="20000"/>
              <a:lumOff val="80000"/>
              <a:alpha val="76000"/>
            </a:schemeClr>
          </a:solidFill>
          <a:ln w="381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9" name="Slide Number Placeholder 4">
            <a:extLst>
              <a:ext uri="{FF2B5EF4-FFF2-40B4-BE49-F238E27FC236}">
                <a16:creationId xmlns:a16="http://schemas.microsoft.com/office/drawing/2014/main" id="{20606447-DDD0-6543-9A10-01F14C5AE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477" y="6306634"/>
            <a:ext cx="385301" cy="365125"/>
          </a:xfrm>
        </p:spPr>
        <p:txBody>
          <a:bodyPr anchor="ctr"/>
          <a:lstStyle>
            <a:lvl1pPr algn="ctr">
              <a:defRPr kumimoji="0" lang="hu-HU" sz="1200" b="1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202595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 userDrawn="1"/>
        </p:nvSpPr>
        <p:spPr>
          <a:xfrm rot="10800000">
            <a:off x="7566052" y="-19280"/>
            <a:ext cx="4625945" cy="6898030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8546763"/>
              <a:gd name="connsiteY0" fmla="*/ 0 h 6871347"/>
              <a:gd name="connsiteX1" fmla="*/ 8546763 w 8546763"/>
              <a:gd name="connsiteY1" fmla="*/ 0 h 6871347"/>
              <a:gd name="connsiteX2" fmla="*/ 5352774 w 8546763"/>
              <a:gd name="connsiteY2" fmla="*/ 6871347 h 6871347"/>
              <a:gd name="connsiteX3" fmla="*/ 0 w 8546763"/>
              <a:gd name="connsiteY3" fmla="*/ 6857999 h 6871347"/>
              <a:gd name="connsiteX4" fmla="*/ 0 w 8546763"/>
              <a:gd name="connsiteY4" fmla="*/ 0 h 687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6763" h="6871347">
                <a:moveTo>
                  <a:pt x="0" y="0"/>
                </a:moveTo>
                <a:lnTo>
                  <a:pt x="8546763" y="0"/>
                </a:lnTo>
                <a:lnTo>
                  <a:pt x="5352774" y="6871347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8E165-B1CB-4C4B-8055-FF1B6A1BDC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6167" y="332213"/>
            <a:ext cx="2208516" cy="451202"/>
          </a:xfrm>
          <a:prstGeom prst="rect">
            <a:avLst/>
          </a:prstGeom>
        </p:spPr>
      </p:pic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 userDrawn="1"/>
        </p:nvSpPr>
        <p:spPr>
          <a:xfrm flipV="1">
            <a:off x="7566051" y="-62826"/>
            <a:ext cx="1727797" cy="6941576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561" y="2357365"/>
            <a:ext cx="8307788" cy="1671093"/>
          </a:xfrm>
        </p:spPr>
        <p:txBody>
          <a:bodyPr anchor="t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1" i="0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52253213-4E87-8F49-B8FA-FE7D99F4D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576" y="4072003"/>
            <a:ext cx="7125758" cy="1173662"/>
          </a:xfrm>
        </p:spPr>
        <p:txBody>
          <a:bodyPr anchor="t">
            <a:norm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A0FAAB-3436-1741-97E8-2987027BE9A2}"/>
              </a:ext>
            </a:extLst>
          </p:cNvPr>
          <p:cNvGrpSpPr/>
          <p:nvPr userDrawn="1"/>
        </p:nvGrpSpPr>
        <p:grpSpPr>
          <a:xfrm>
            <a:off x="9459854" y="3421312"/>
            <a:ext cx="3960000" cy="5673803"/>
            <a:chOff x="9459854" y="3421312"/>
            <a:chExt cx="3960000" cy="5673803"/>
          </a:xfrm>
        </p:grpSpPr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BBEF4A6A-312F-774F-9FF0-3C66FD7CC42B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10683581" y="3421312"/>
              <a:ext cx="2160000" cy="21600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2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9E574038-34A2-964E-AB32-952E93898D4F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11315833" y="4895270"/>
              <a:ext cx="1310400" cy="13104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3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8F6C61-9228-D940-93A5-1F3BCC26EA1A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9459854" y="5135115"/>
              <a:ext cx="3960000" cy="3960000"/>
            </a:xfrm>
            <a:prstGeom prst="arc">
              <a:avLst>
                <a:gd name="adj1" fmla="val 6523833"/>
                <a:gd name="adj2" fmla="val 13113890"/>
              </a:avLst>
            </a:prstGeom>
            <a:ln w="203200">
              <a:solidFill>
                <a:schemeClr val="accent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8414538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title -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>
            <a:extLst>
              <a:ext uri="{FF2B5EF4-FFF2-40B4-BE49-F238E27FC236}">
                <a16:creationId xmlns:a16="http://schemas.microsoft.com/office/drawing/2014/main" id="{202008F0-944C-0E4E-B8A8-770D14617DD3}"/>
              </a:ext>
            </a:extLst>
          </p:cNvPr>
          <p:cNvSpPr/>
          <p:nvPr userDrawn="1"/>
        </p:nvSpPr>
        <p:spPr>
          <a:xfrm>
            <a:off x="-6569" y="-1"/>
            <a:ext cx="10234902" cy="6890864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86285"/>
              <a:gd name="connsiteX1" fmla="*/ 7882391 w 7882391"/>
              <a:gd name="connsiteY1" fmla="*/ 0 h 6886285"/>
              <a:gd name="connsiteX2" fmla="*/ 5781275 w 7882391"/>
              <a:gd name="connsiteY2" fmla="*/ 6886285 h 6886285"/>
              <a:gd name="connsiteX3" fmla="*/ 0 w 7882391"/>
              <a:gd name="connsiteY3" fmla="*/ 6857999 h 6886285"/>
              <a:gd name="connsiteX4" fmla="*/ 0 w 7882391"/>
              <a:gd name="connsiteY4" fmla="*/ 0 h 6886285"/>
              <a:gd name="connsiteX0" fmla="*/ 0 w 7882391"/>
              <a:gd name="connsiteY0" fmla="*/ 0 h 6859468"/>
              <a:gd name="connsiteX1" fmla="*/ 7882391 w 7882391"/>
              <a:gd name="connsiteY1" fmla="*/ 0 h 6859468"/>
              <a:gd name="connsiteX2" fmla="*/ 5787238 w 7882391"/>
              <a:gd name="connsiteY2" fmla="*/ 6859468 h 6859468"/>
              <a:gd name="connsiteX3" fmla="*/ 0 w 7882391"/>
              <a:gd name="connsiteY3" fmla="*/ 6857999 h 6859468"/>
              <a:gd name="connsiteX4" fmla="*/ 0 w 7882391"/>
              <a:gd name="connsiteY4" fmla="*/ 0 h 685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9468">
                <a:moveTo>
                  <a:pt x="0" y="0"/>
                </a:moveTo>
                <a:lnTo>
                  <a:pt x="7882391" y="0"/>
                </a:lnTo>
                <a:lnTo>
                  <a:pt x="5787238" y="6859468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7820D4-F723-7442-A582-8B9C70E5DDA0}"/>
              </a:ext>
            </a:extLst>
          </p:cNvPr>
          <p:cNvSpPr/>
          <p:nvPr userDrawn="1"/>
        </p:nvSpPr>
        <p:spPr>
          <a:xfrm>
            <a:off x="-13" y="2303584"/>
            <a:ext cx="9354406" cy="172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 userDrawn="1"/>
        </p:nvSpPr>
        <p:spPr>
          <a:xfrm rot="10800000" flipH="1" flipV="1">
            <a:off x="7524438" y="-20747"/>
            <a:ext cx="4667547" cy="6937415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785098 w 9135234"/>
              <a:gd name="connsiteY0" fmla="*/ 0 h 6890879"/>
              <a:gd name="connsiteX1" fmla="*/ 9135234 w 9135234"/>
              <a:gd name="connsiteY1" fmla="*/ 5827 h 6890879"/>
              <a:gd name="connsiteX2" fmla="*/ 9135234 w 9135234"/>
              <a:gd name="connsiteY2" fmla="*/ 6863828 h 6890879"/>
              <a:gd name="connsiteX3" fmla="*/ 0 w 9135234"/>
              <a:gd name="connsiteY3" fmla="*/ 6890879 h 6890879"/>
              <a:gd name="connsiteX4" fmla="*/ 3785098 w 9135234"/>
              <a:gd name="connsiteY4" fmla="*/ 0 h 6890879"/>
              <a:gd name="connsiteX0" fmla="*/ 7261586 w 12611722"/>
              <a:gd name="connsiteY0" fmla="*/ 0 h 6915077"/>
              <a:gd name="connsiteX1" fmla="*/ 12611722 w 12611722"/>
              <a:gd name="connsiteY1" fmla="*/ 5827 h 6915077"/>
              <a:gd name="connsiteX2" fmla="*/ 12611722 w 12611722"/>
              <a:gd name="connsiteY2" fmla="*/ 6863828 h 6915077"/>
              <a:gd name="connsiteX3" fmla="*/ 0 w 12611722"/>
              <a:gd name="connsiteY3" fmla="*/ 6915077 h 6915077"/>
              <a:gd name="connsiteX4" fmla="*/ 7261586 w 12611722"/>
              <a:gd name="connsiteY4" fmla="*/ 0 h 691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1722" h="6915077">
                <a:moveTo>
                  <a:pt x="7261586" y="0"/>
                </a:moveTo>
                <a:lnTo>
                  <a:pt x="12611722" y="5827"/>
                </a:lnTo>
                <a:lnTo>
                  <a:pt x="12611722" y="6863828"/>
                </a:lnTo>
                <a:lnTo>
                  <a:pt x="0" y="6915077"/>
                </a:lnTo>
                <a:lnTo>
                  <a:pt x="726158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 userDrawn="1"/>
        </p:nvSpPr>
        <p:spPr>
          <a:xfrm flipV="1">
            <a:off x="7477041" y="-20749"/>
            <a:ext cx="2771915" cy="6971807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31504" y="2329683"/>
            <a:ext cx="7277826" cy="1671093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4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C863BEB0-902B-CE4A-AB62-4E7DD7FC4A9E}"/>
              </a:ext>
            </a:extLst>
          </p:cNvPr>
          <p:cNvSpPr>
            <a:spLocks noChangeAspect="1"/>
          </p:cNvSpPr>
          <p:nvPr userDrawn="1"/>
        </p:nvSpPr>
        <p:spPr>
          <a:xfrm>
            <a:off x="303175" y="2823219"/>
            <a:ext cx="723693" cy="723691"/>
          </a:xfrm>
          <a:prstGeom prst="ellipse">
            <a:avLst/>
          </a:prstGeom>
          <a:solidFill>
            <a:schemeClr val="bg1">
              <a:alpha val="76000"/>
            </a:schemeClr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010CE-5306-0C44-9425-52D66071E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215" y="2718256"/>
            <a:ext cx="933061" cy="927008"/>
          </a:xfrm>
        </p:spPr>
        <p:txBody>
          <a:bodyPr anchor="ctr">
            <a:norm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B6C850-1285-F445-B74E-D3C4769072CE}"/>
              </a:ext>
            </a:extLst>
          </p:cNvPr>
          <p:cNvGrpSpPr/>
          <p:nvPr userDrawn="1"/>
        </p:nvGrpSpPr>
        <p:grpSpPr>
          <a:xfrm>
            <a:off x="9459854" y="3421312"/>
            <a:ext cx="3960000" cy="5673803"/>
            <a:chOff x="9459854" y="3421312"/>
            <a:chExt cx="3960000" cy="5673803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BE51BFAD-D695-C14A-B433-91A71830A55B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10683581" y="3421312"/>
              <a:ext cx="2160000" cy="21600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2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487E386-6A93-2841-9D2F-1A1F5AD814BC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11315833" y="4895270"/>
              <a:ext cx="1310400" cy="13104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3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43D1986-6B9E-0540-88CB-D20DE59EC60A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9459854" y="5135115"/>
              <a:ext cx="3960000" cy="3960000"/>
            </a:xfrm>
            <a:prstGeom prst="arc">
              <a:avLst>
                <a:gd name="adj1" fmla="val 6523833"/>
                <a:gd name="adj2" fmla="val 13113890"/>
              </a:avLst>
            </a:prstGeom>
            <a:ln w="203200">
              <a:solidFill>
                <a:schemeClr val="accent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41299260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title - circles without #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>
            <a:extLst>
              <a:ext uri="{FF2B5EF4-FFF2-40B4-BE49-F238E27FC236}">
                <a16:creationId xmlns:a16="http://schemas.microsoft.com/office/drawing/2014/main" id="{202008F0-944C-0E4E-B8A8-770D14617DD3}"/>
              </a:ext>
            </a:extLst>
          </p:cNvPr>
          <p:cNvSpPr/>
          <p:nvPr userDrawn="1"/>
        </p:nvSpPr>
        <p:spPr>
          <a:xfrm>
            <a:off x="-6569" y="-1"/>
            <a:ext cx="10234902" cy="6890864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86285"/>
              <a:gd name="connsiteX1" fmla="*/ 7882391 w 7882391"/>
              <a:gd name="connsiteY1" fmla="*/ 0 h 6886285"/>
              <a:gd name="connsiteX2" fmla="*/ 5781275 w 7882391"/>
              <a:gd name="connsiteY2" fmla="*/ 6886285 h 6886285"/>
              <a:gd name="connsiteX3" fmla="*/ 0 w 7882391"/>
              <a:gd name="connsiteY3" fmla="*/ 6857999 h 6886285"/>
              <a:gd name="connsiteX4" fmla="*/ 0 w 7882391"/>
              <a:gd name="connsiteY4" fmla="*/ 0 h 6886285"/>
              <a:gd name="connsiteX0" fmla="*/ 0 w 7882391"/>
              <a:gd name="connsiteY0" fmla="*/ 0 h 6859468"/>
              <a:gd name="connsiteX1" fmla="*/ 7882391 w 7882391"/>
              <a:gd name="connsiteY1" fmla="*/ 0 h 6859468"/>
              <a:gd name="connsiteX2" fmla="*/ 5787238 w 7882391"/>
              <a:gd name="connsiteY2" fmla="*/ 6859468 h 6859468"/>
              <a:gd name="connsiteX3" fmla="*/ 0 w 7882391"/>
              <a:gd name="connsiteY3" fmla="*/ 6857999 h 6859468"/>
              <a:gd name="connsiteX4" fmla="*/ 0 w 7882391"/>
              <a:gd name="connsiteY4" fmla="*/ 0 h 685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9468">
                <a:moveTo>
                  <a:pt x="0" y="0"/>
                </a:moveTo>
                <a:lnTo>
                  <a:pt x="7882391" y="0"/>
                </a:lnTo>
                <a:lnTo>
                  <a:pt x="5787238" y="6859468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7820D4-F723-7442-A582-8B9C70E5DDA0}"/>
              </a:ext>
            </a:extLst>
          </p:cNvPr>
          <p:cNvSpPr/>
          <p:nvPr userDrawn="1"/>
        </p:nvSpPr>
        <p:spPr>
          <a:xfrm>
            <a:off x="-13" y="2303584"/>
            <a:ext cx="9354406" cy="172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 userDrawn="1"/>
        </p:nvSpPr>
        <p:spPr>
          <a:xfrm rot="10800000" flipH="1" flipV="1">
            <a:off x="7524438" y="-20747"/>
            <a:ext cx="4667547" cy="6937415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785098 w 9135234"/>
              <a:gd name="connsiteY0" fmla="*/ 0 h 6890879"/>
              <a:gd name="connsiteX1" fmla="*/ 9135234 w 9135234"/>
              <a:gd name="connsiteY1" fmla="*/ 5827 h 6890879"/>
              <a:gd name="connsiteX2" fmla="*/ 9135234 w 9135234"/>
              <a:gd name="connsiteY2" fmla="*/ 6863828 h 6890879"/>
              <a:gd name="connsiteX3" fmla="*/ 0 w 9135234"/>
              <a:gd name="connsiteY3" fmla="*/ 6890879 h 6890879"/>
              <a:gd name="connsiteX4" fmla="*/ 3785098 w 9135234"/>
              <a:gd name="connsiteY4" fmla="*/ 0 h 6890879"/>
              <a:gd name="connsiteX0" fmla="*/ 7261586 w 12611722"/>
              <a:gd name="connsiteY0" fmla="*/ 0 h 6915077"/>
              <a:gd name="connsiteX1" fmla="*/ 12611722 w 12611722"/>
              <a:gd name="connsiteY1" fmla="*/ 5827 h 6915077"/>
              <a:gd name="connsiteX2" fmla="*/ 12611722 w 12611722"/>
              <a:gd name="connsiteY2" fmla="*/ 6863828 h 6915077"/>
              <a:gd name="connsiteX3" fmla="*/ 0 w 12611722"/>
              <a:gd name="connsiteY3" fmla="*/ 6915077 h 6915077"/>
              <a:gd name="connsiteX4" fmla="*/ 7261586 w 12611722"/>
              <a:gd name="connsiteY4" fmla="*/ 0 h 691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1722" h="6915077">
                <a:moveTo>
                  <a:pt x="7261586" y="0"/>
                </a:moveTo>
                <a:lnTo>
                  <a:pt x="12611722" y="5827"/>
                </a:lnTo>
                <a:lnTo>
                  <a:pt x="12611722" y="6863828"/>
                </a:lnTo>
                <a:lnTo>
                  <a:pt x="0" y="6915077"/>
                </a:lnTo>
                <a:lnTo>
                  <a:pt x="726158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 userDrawn="1"/>
        </p:nvSpPr>
        <p:spPr>
          <a:xfrm flipV="1">
            <a:off x="7477041" y="-20749"/>
            <a:ext cx="2771915" cy="6971807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20636" y="2329683"/>
            <a:ext cx="8629966" cy="1671093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4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B6C850-1285-F445-B74E-D3C4769072CE}"/>
              </a:ext>
            </a:extLst>
          </p:cNvPr>
          <p:cNvGrpSpPr/>
          <p:nvPr userDrawn="1"/>
        </p:nvGrpSpPr>
        <p:grpSpPr>
          <a:xfrm>
            <a:off x="9459854" y="3421312"/>
            <a:ext cx="3960000" cy="5673803"/>
            <a:chOff x="9459854" y="3421312"/>
            <a:chExt cx="3960000" cy="5673803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BE51BFAD-D695-C14A-B433-91A71830A55B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10683581" y="3421312"/>
              <a:ext cx="2160000" cy="21600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2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487E386-6A93-2841-9D2F-1A1F5AD814BC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11315833" y="4895270"/>
              <a:ext cx="1310400" cy="13104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3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43D1986-6B9E-0540-88CB-D20DE59EC60A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9459854" y="5135115"/>
              <a:ext cx="3960000" cy="3960000"/>
            </a:xfrm>
            <a:prstGeom prst="arc">
              <a:avLst>
                <a:gd name="adj1" fmla="val 6523833"/>
                <a:gd name="adj2" fmla="val 13113890"/>
              </a:avLst>
            </a:prstGeom>
            <a:ln w="203200">
              <a:solidFill>
                <a:schemeClr val="accent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1632194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honeyco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0D5B46-10A3-1E40-9344-97916EBD0A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8" t="5332" r="10787" b="7172"/>
          <a:stretch/>
        </p:blipFill>
        <p:spPr>
          <a:xfrm>
            <a:off x="-1" y="-10919"/>
            <a:ext cx="12213316" cy="68689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643358-8F06-ED4F-ACAD-6DBF60ADCC41}"/>
              </a:ext>
            </a:extLst>
          </p:cNvPr>
          <p:cNvSpPr/>
          <p:nvPr userDrawn="1"/>
        </p:nvSpPr>
        <p:spPr>
          <a:xfrm>
            <a:off x="0" y="0"/>
            <a:ext cx="12213315" cy="6868919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55000">
                <a:schemeClr val="bg1"/>
              </a:gs>
              <a:gs pos="84000">
                <a:schemeClr val="bg1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043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8736BB51-7871-1940-8956-4EE1578704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" y="1468"/>
            <a:ext cx="1075074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7820D4-F723-7442-A582-8B9C70E5DDA0}"/>
              </a:ext>
            </a:extLst>
          </p:cNvPr>
          <p:cNvSpPr/>
          <p:nvPr/>
        </p:nvSpPr>
        <p:spPr>
          <a:xfrm>
            <a:off x="-14" y="2303584"/>
            <a:ext cx="10384985" cy="172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Rechteck 6">
            <a:extLst>
              <a:ext uri="{FF2B5EF4-FFF2-40B4-BE49-F238E27FC236}">
                <a16:creationId xmlns:a16="http://schemas.microsoft.com/office/drawing/2014/main" id="{9EE746F1-0FAF-F94A-89F9-F37E28B936BD}"/>
              </a:ext>
            </a:extLst>
          </p:cNvPr>
          <p:cNvSpPr/>
          <p:nvPr/>
        </p:nvSpPr>
        <p:spPr>
          <a:xfrm>
            <a:off x="-1" y="2303584"/>
            <a:ext cx="10384971" cy="1723292"/>
          </a:xfrm>
          <a:prstGeom prst="rect">
            <a:avLst/>
          </a:prstGeom>
          <a:blipFill dpi="0" rotWithShape="1">
            <a:blip r:embed="rId3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/>
        </p:nvSpPr>
        <p:spPr>
          <a:xfrm rot="10800000" flipH="1" flipV="1">
            <a:off x="9418642" y="-14901"/>
            <a:ext cx="2773343" cy="6893645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571816 w 7882390"/>
              <a:gd name="connsiteY0" fmla="*/ 7194 h 6871448"/>
              <a:gd name="connsiteX1" fmla="*/ 7882390 w 7882390"/>
              <a:gd name="connsiteY1" fmla="*/ 0 h 6871448"/>
              <a:gd name="connsiteX2" fmla="*/ 7882390 w 7882390"/>
              <a:gd name="connsiteY2" fmla="*/ 6858001 h 6871448"/>
              <a:gd name="connsiteX3" fmla="*/ 0 w 7882390"/>
              <a:gd name="connsiteY3" fmla="*/ 6871448 h 6871448"/>
              <a:gd name="connsiteX4" fmla="*/ 3571816 w 7882390"/>
              <a:gd name="connsiteY4" fmla="*/ 7194 h 687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71448">
                <a:moveTo>
                  <a:pt x="3571816" y="7194"/>
                </a:moveTo>
                <a:lnTo>
                  <a:pt x="7882390" y="0"/>
                </a:lnTo>
                <a:lnTo>
                  <a:pt x="7882390" y="6858001"/>
                </a:lnTo>
                <a:lnTo>
                  <a:pt x="0" y="6871448"/>
                </a:lnTo>
                <a:lnTo>
                  <a:pt x="3571816" y="7194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2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/>
        </p:nvSpPr>
        <p:spPr>
          <a:xfrm flipH="1" flipV="1">
            <a:off x="9418649" y="-7685"/>
            <a:ext cx="2773331" cy="6864217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58295"/>
              <a:gd name="connsiteX1" fmla="*/ 7882391 w 7882391"/>
              <a:gd name="connsiteY1" fmla="*/ 0 h 6858295"/>
              <a:gd name="connsiteX2" fmla="*/ 4387464 w 7882391"/>
              <a:gd name="connsiteY2" fmla="*/ 6858295 h 6858295"/>
              <a:gd name="connsiteX3" fmla="*/ 0 w 7882391"/>
              <a:gd name="connsiteY3" fmla="*/ 6857999 h 6858295"/>
              <a:gd name="connsiteX4" fmla="*/ 0 w 7882391"/>
              <a:gd name="connsiteY4" fmla="*/ 0 h 685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8295">
                <a:moveTo>
                  <a:pt x="0" y="0"/>
                </a:moveTo>
                <a:lnTo>
                  <a:pt x="7882391" y="0"/>
                </a:lnTo>
                <a:lnTo>
                  <a:pt x="4387464" y="6858295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/>
        </p:nvSpPr>
        <p:spPr>
          <a:xfrm flipV="1">
            <a:off x="9418643" y="-14902"/>
            <a:ext cx="1240648" cy="689364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30828" y="2329683"/>
            <a:ext cx="8836131" cy="1671093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4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C863BEB0-902B-CE4A-AB62-4E7DD7FC4A9E}"/>
              </a:ext>
            </a:extLst>
          </p:cNvPr>
          <p:cNvSpPr>
            <a:spLocks noChangeAspect="1"/>
          </p:cNvSpPr>
          <p:nvPr/>
        </p:nvSpPr>
        <p:spPr>
          <a:xfrm>
            <a:off x="303175" y="2823219"/>
            <a:ext cx="723693" cy="723691"/>
          </a:xfrm>
          <a:prstGeom prst="ellipse">
            <a:avLst/>
          </a:prstGeom>
          <a:solidFill>
            <a:schemeClr val="bg1">
              <a:alpha val="76000"/>
            </a:schemeClr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010CE-5306-0C44-9425-52D66071E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215" y="2718256"/>
            <a:ext cx="933061" cy="927008"/>
          </a:xfrm>
        </p:spPr>
        <p:txBody>
          <a:bodyPr anchor="ctr">
            <a:norm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FEECFF-EC85-DE46-B0DB-8A6E4AAD8DF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215" y="6328992"/>
            <a:ext cx="1762105" cy="360000"/>
          </a:xfrm>
          <a:prstGeom prst="rect">
            <a:avLst/>
          </a:prstGeom>
        </p:spPr>
      </p:pic>
      <p:pic>
        <p:nvPicPr>
          <p:cNvPr id="13" name="Picture 60">
            <a:extLst>
              <a:ext uri="{FF2B5EF4-FFF2-40B4-BE49-F238E27FC236}">
                <a16:creationId xmlns:a16="http://schemas.microsoft.com/office/drawing/2014/main" id="{8736BB51-7871-1940-8956-4EE1578704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" y="1468"/>
            <a:ext cx="9973067" cy="6858000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947820D4-F723-7442-A582-8B9C70E5DDA0}"/>
              </a:ext>
            </a:extLst>
          </p:cNvPr>
          <p:cNvSpPr/>
          <p:nvPr userDrawn="1"/>
        </p:nvSpPr>
        <p:spPr>
          <a:xfrm>
            <a:off x="-14" y="2303584"/>
            <a:ext cx="9631693" cy="172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Rechteck 6">
            <a:extLst>
              <a:ext uri="{FF2B5EF4-FFF2-40B4-BE49-F238E27FC236}">
                <a16:creationId xmlns:a16="http://schemas.microsoft.com/office/drawing/2014/main" id="{9EE746F1-0FAF-F94A-89F9-F37E28B936BD}"/>
              </a:ext>
            </a:extLst>
          </p:cNvPr>
          <p:cNvSpPr/>
          <p:nvPr userDrawn="1"/>
        </p:nvSpPr>
        <p:spPr>
          <a:xfrm>
            <a:off x="-1" y="2303584"/>
            <a:ext cx="9631680" cy="1723292"/>
          </a:xfrm>
          <a:prstGeom prst="rect">
            <a:avLst/>
          </a:prstGeom>
          <a:blipFill dpi="0" rotWithShape="1">
            <a:blip r:embed="rId3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 userDrawn="1"/>
        </p:nvSpPr>
        <p:spPr>
          <a:xfrm rot="10800000" flipH="1" flipV="1">
            <a:off x="8917472" y="-20747"/>
            <a:ext cx="3274514" cy="6899491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77275">
                <a:moveTo>
                  <a:pt x="2532254" y="0"/>
                </a:moveTo>
                <a:lnTo>
                  <a:pt x="7882390" y="5827"/>
                </a:lnTo>
                <a:lnTo>
                  <a:pt x="7882390" y="6863828"/>
                </a:lnTo>
                <a:lnTo>
                  <a:pt x="0" y="6877275"/>
                </a:lnTo>
                <a:lnTo>
                  <a:pt x="2532254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 userDrawn="1"/>
        </p:nvSpPr>
        <p:spPr>
          <a:xfrm flipH="1" flipV="1">
            <a:off x="8917478" y="-20748"/>
            <a:ext cx="3274503" cy="6877280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71347">
                <a:moveTo>
                  <a:pt x="0" y="0"/>
                </a:moveTo>
                <a:lnTo>
                  <a:pt x="7882391" y="0"/>
                </a:lnTo>
                <a:lnTo>
                  <a:pt x="5352774" y="6871347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 userDrawn="1"/>
        </p:nvSpPr>
        <p:spPr>
          <a:xfrm flipV="1">
            <a:off x="8917472" y="-109728"/>
            <a:ext cx="1055583" cy="703941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Circle">
            <a:extLst>
              <a:ext uri="{FF2B5EF4-FFF2-40B4-BE49-F238E27FC236}">
                <a16:creationId xmlns:a16="http://schemas.microsoft.com/office/drawing/2014/main" id="{C863BEB0-902B-CE4A-AB62-4E7DD7FC4A9E}"/>
              </a:ext>
            </a:extLst>
          </p:cNvPr>
          <p:cNvSpPr>
            <a:spLocks noChangeAspect="1"/>
          </p:cNvSpPr>
          <p:nvPr userDrawn="1"/>
        </p:nvSpPr>
        <p:spPr>
          <a:xfrm>
            <a:off x="303175" y="2823219"/>
            <a:ext cx="723693" cy="723691"/>
          </a:xfrm>
          <a:prstGeom prst="ellipse">
            <a:avLst/>
          </a:prstGeom>
          <a:solidFill>
            <a:schemeClr val="bg1">
              <a:alpha val="76000"/>
            </a:schemeClr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21" name="Picture 11">
            <a:extLst>
              <a:ext uri="{FF2B5EF4-FFF2-40B4-BE49-F238E27FC236}">
                <a16:creationId xmlns:a16="http://schemas.microsoft.com/office/drawing/2014/main" id="{25FEECFF-EC85-DE46-B0DB-8A6E4AAD8D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464" y="268223"/>
            <a:ext cx="176210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74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title - without #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8736BB51-7871-1940-8956-4EE1578704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" y="1468"/>
            <a:ext cx="1075074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7820D4-F723-7442-A582-8B9C70E5DDA0}"/>
              </a:ext>
            </a:extLst>
          </p:cNvPr>
          <p:cNvSpPr/>
          <p:nvPr/>
        </p:nvSpPr>
        <p:spPr>
          <a:xfrm>
            <a:off x="-14" y="2303584"/>
            <a:ext cx="10384985" cy="172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Rechteck 6">
            <a:extLst>
              <a:ext uri="{FF2B5EF4-FFF2-40B4-BE49-F238E27FC236}">
                <a16:creationId xmlns:a16="http://schemas.microsoft.com/office/drawing/2014/main" id="{9EE746F1-0FAF-F94A-89F9-F37E28B936BD}"/>
              </a:ext>
            </a:extLst>
          </p:cNvPr>
          <p:cNvSpPr/>
          <p:nvPr/>
        </p:nvSpPr>
        <p:spPr>
          <a:xfrm>
            <a:off x="-1" y="2303584"/>
            <a:ext cx="10384971" cy="1723292"/>
          </a:xfrm>
          <a:prstGeom prst="rect">
            <a:avLst/>
          </a:prstGeom>
          <a:blipFill dpi="0" rotWithShape="1">
            <a:blip r:embed="rId3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/>
        </p:nvSpPr>
        <p:spPr>
          <a:xfrm rot="10800000" flipH="1" flipV="1">
            <a:off x="9418642" y="-14901"/>
            <a:ext cx="2773343" cy="6893645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571816 w 7882390"/>
              <a:gd name="connsiteY0" fmla="*/ 7194 h 6871448"/>
              <a:gd name="connsiteX1" fmla="*/ 7882390 w 7882390"/>
              <a:gd name="connsiteY1" fmla="*/ 0 h 6871448"/>
              <a:gd name="connsiteX2" fmla="*/ 7882390 w 7882390"/>
              <a:gd name="connsiteY2" fmla="*/ 6858001 h 6871448"/>
              <a:gd name="connsiteX3" fmla="*/ 0 w 7882390"/>
              <a:gd name="connsiteY3" fmla="*/ 6871448 h 6871448"/>
              <a:gd name="connsiteX4" fmla="*/ 3571816 w 7882390"/>
              <a:gd name="connsiteY4" fmla="*/ 7194 h 687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71448">
                <a:moveTo>
                  <a:pt x="3571816" y="7194"/>
                </a:moveTo>
                <a:lnTo>
                  <a:pt x="7882390" y="0"/>
                </a:lnTo>
                <a:lnTo>
                  <a:pt x="7882390" y="6858001"/>
                </a:lnTo>
                <a:lnTo>
                  <a:pt x="0" y="6871448"/>
                </a:lnTo>
                <a:lnTo>
                  <a:pt x="3571816" y="7194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2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/>
        </p:nvSpPr>
        <p:spPr>
          <a:xfrm flipH="1" flipV="1">
            <a:off x="9418649" y="-7685"/>
            <a:ext cx="2773331" cy="6864217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58295"/>
              <a:gd name="connsiteX1" fmla="*/ 7882391 w 7882391"/>
              <a:gd name="connsiteY1" fmla="*/ 0 h 6858295"/>
              <a:gd name="connsiteX2" fmla="*/ 4387464 w 7882391"/>
              <a:gd name="connsiteY2" fmla="*/ 6858295 h 6858295"/>
              <a:gd name="connsiteX3" fmla="*/ 0 w 7882391"/>
              <a:gd name="connsiteY3" fmla="*/ 6857999 h 6858295"/>
              <a:gd name="connsiteX4" fmla="*/ 0 w 7882391"/>
              <a:gd name="connsiteY4" fmla="*/ 0 h 685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8295">
                <a:moveTo>
                  <a:pt x="0" y="0"/>
                </a:moveTo>
                <a:lnTo>
                  <a:pt x="7882391" y="0"/>
                </a:lnTo>
                <a:lnTo>
                  <a:pt x="4387464" y="6858295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/>
        </p:nvSpPr>
        <p:spPr>
          <a:xfrm flipV="1">
            <a:off x="9418643" y="-14902"/>
            <a:ext cx="1240648" cy="689364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8" y="2329683"/>
            <a:ext cx="9966978" cy="1671093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4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FEECFF-EC85-DE46-B0DB-8A6E4AAD8DF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215" y="6328992"/>
            <a:ext cx="176210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8288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29EBD8-7694-B443-8CF7-116C889ACF2A}"/>
              </a:ext>
            </a:extLst>
          </p:cNvPr>
          <p:cNvSpPr/>
          <p:nvPr/>
        </p:nvSpPr>
        <p:spPr>
          <a:xfrm rot="10800000">
            <a:off x="0" y="0"/>
            <a:ext cx="12239800" cy="68821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/>
        </p:nvSpPr>
        <p:spPr>
          <a:xfrm>
            <a:off x="0" y="-12082"/>
            <a:ext cx="12239801" cy="689424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E2ACD3-1FAA-FC49-AB82-D7233E709CC6}"/>
              </a:ext>
            </a:extLst>
          </p:cNvPr>
          <p:cNvSpPr/>
          <p:nvPr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1E7127-3AE4-8441-B3E4-2E96E9AE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842185"/>
            <a:ext cx="12239801" cy="1173631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0519289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29EBD8-7694-B443-8CF7-116C889ACF2A}"/>
              </a:ext>
            </a:extLst>
          </p:cNvPr>
          <p:cNvSpPr/>
          <p:nvPr/>
        </p:nvSpPr>
        <p:spPr>
          <a:xfrm rot="10800000">
            <a:off x="0" y="0"/>
            <a:ext cx="12239800" cy="68821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/>
        </p:nvSpPr>
        <p:spPr>
          <a:xfrm>
            <a:off x="0" y="-2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EF2C13-C79F-9F46-83F9-2D7FDC8FDAC4}"/>
              </a:ext>
            </a:extLst>
          </p:cNvPr>
          <p:cNvSpPr/>
          <p:nvPr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F446A20-BD0D-2645-9C6D-0E01818BF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842185"/>
            <a:ext cx="12239801" cy="1173631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6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 userDrawn="1"/>
        </p:nvSpPr>
        <p:spPr>
          <a:xfrm>
            <a:off x="0" y="-2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5EF2C13-C79F-9F46-83F9-2D7FDC8FDAC4}"/>
              </a:ext>
            </a:extLst>
          </p:cNvPr>
          <p:cNvSpPr/>
          <p:nvPr userDrawn="1"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1">
            <a:extLst>
              <a:ext uri="{FF2B5EF4-FFF2-40B4-BE49-F238E27FC236}">
                <a16:creationId xmlns:a16="http://schemas.microsoft.com/office/drawing/2014/main" id="{8C8E3710-136C-CB47-BFAE-D1B444F0566A}"/>
              </a:ext>
            </a:extLst>
          </p:cNvPr>
          <p:cNvSpPr/>
          <p:nvPr userDrawn="1"/>
        </p:nvSpPr>
        <p:spPr>
          <a:xfrm>
            <a:off x="11581129" y="6201197"/>
            <a:ext cx="576000" cy="5760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Circle">
            <a:extLst>
              <a:ext uri="{FF2B5EF4-FFF2-40B4-BE49-F238E27FC236}">
                <a16:creationId xmlns:a16="http://schemas.microsoft.com/office/drawing/2014/main" id="{5ED64D6A-4CF0-3848-9514-3D167A7EC889}"/>
              </a:ext>
            </a:extLst>
          </p:cNvPr>
          <p:cNvSpPr>
            <a:spLocks noChangeAspect="1"/>
          </p:cNvSpPr>
          <p:nvPr userDrawn="1"/>
        </p:nvSpPr>
        <p:spPr>
          <a:xfrm>
            <a:off x="11653128" y="6273197"/>
            <a:ext cx="432001" cy="432000"/>
          </a:xfrm>
          <a:prstGeom prst="ellipse">
            <a:avLst/>
          </a:prstGeom>
          <a:solidFill>
            <a:schemeClr val="accent5">
              <a:lumMod val="20000"/>
              <a:lumOff val="80000"/>
              <a:alpha val="76000"/>
            </a:schemeClr>
          </a:solidFill>
          <a:ln w="381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95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DC0919-D585-7747-BD54-F98EBE38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C962A-C522-544C-972C-26974255B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4DB2E-F5F0-A543-AFF9-66A15BEBE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5CCF8CE2-256C-2F44-9808-10B5B9FE47E1}" type="datetime1">
              <a:rPr lang="hu-HU" smtClean="0"/>
              <a:pPr/>
              <a:t>2023. 11. 02.</a:t>
            </a:fld>
            <a:endParaRPr lang="hu-H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7D5DA-FAEA-1246-A94F-F1678BBB8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5AF1C-5CD7-C042-AE3F-683E0178C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86CB4B4D-7CA3-9044-876B-883B54F8677D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98772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DC0919-D585-7747-BD54-F98EBE38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C962A-C522-544C-972C-26974255B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4DB2E-F5F0-A543-AFF9-66A15BEBE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5CCF8CE2-256C-2F44-9808-10B5B9FE47E1}" type="datetime1">
              <a:rPr lang="hu-HU" smtClean="0"/>
              <a:pPr/>
              <a:t>2023. 11. 02.</a:t>
            </a:fld>
            <a:endParaRPr lang="hu-H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7D5DA-FAEA-1246-A94F-F1678BBB8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5AF1C-5CD7-C042-AE3F-683E0178C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86CB4B4D-7CA3-9044-876B-883B54F8677D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9836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7" r:id="rId16"/>
    <p:sldLayoutId id="2147483742" r:id="rId17"/>
    <p:sldLayoutId id="2147483729" r:id="rId18"/>
    <p:sldLayoutId id="2147483731" r:id="rId19"/>
    <p:sldLayoutId id="2147483732" r:id="rId20"/>
    <p:sldLayoutId id="2147483733" r:id="rId21"/>
    <p:sldLayoutId id="2147483735" r:id="rId22"/>
    <p:sldLayoutId id="2147483734" r:id="rId23"/>
    <p:sldLayoutId id="2147483739" r:id="rId24"/>
    <p:sldLayoutId id="2147483740" r:id="rId25"/>
    <p:sldLayoutId id="2147483714" r:id="rId26"/>
    <p:sldLayoutId id="2147483717" r:id="rId27"/>
    <p:sldLayoutId id="2147483725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DC0919-D585-7747-BD54-F98EBE38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C962A-C522-544C-972C-26974255B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4DB2E-F5F0-A543-AFF9-66A15BEBE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5CCF8CE2-256C-2F44-9808-10B5B9FE47E1}" type="datetime1">
              <a:rPr lang="hu-HU" smtClean="0"/>
              <a:pPr/>
              <a:t>2023. 11. 02.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7D5DA-FAEA-1246-A94F-F1678BBB8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5AF1C-5CD7-C042-AE3F-683E0178C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86CB4B4D-7CA3-9044-876B-883B54F8677D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3024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DC0919-D585-7747-BD54-F98EBE38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C962A-C522-544C-972C-26974255B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4DB2E-F5F0-A543-AFF9-66A15BEBE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5CCF8CE2-256C-2F44-9808-10B5B9FE47E1}" type="datetime1">
              <a:rPr lang="hu-HU" smtClean="0"/>
              <a:pPr/>
              <a:t>2023. 11. 02.</a:t>
            </a:fld>
            <a:endParaRPr lang="hu-H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7D5DA-FAEA-1246-A94F-F1678BBB8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5AF1C-5CD7-C042-AE3F-683E0178C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86CB4B4D-7CA3-9044-876B-883B54F8677D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4811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DC0919-D585-7747-BD54-F98EBE38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C962A-C522-544C-972C-26974255B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hu-H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4DB2E-F5F0-A543-AFF9-66A15BEBE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5CCF8CE2-256C-2F44-9808-10B5B9FE47E1}" type="datetime1">
              <a:rPr lang="hu-HU" smtClean="0"/>
              <a:pPr/>
              <a:t>2023. 11. 02.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7D5DA-FAEA-1246-A94F-F1678BBB8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5AF1C-5CD7-C042-AE3F-683E0178C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86CB4B4D-7CA3-9044-876B-883B54F8677D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907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0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8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A07BA9-8503-4E40-B2F9-34DB3E5D2E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556" y="1422787"/>
            <a:ext cx="7971159" cy="1671093"/>
          </a:xfrm>
        </p:spPr>
        <p:txBody>
          <a:bodyPr/>
          <a:lstStyle/>
          <a:p>
            <a:r>
              <a:rPr lang="hu-HU" dirty="0"/>
              <a:t>The Python Data </a:t>
            </a:r>
            <a:r>
              <a:rPr lang="hu-HU" dirty="0" err="1"/>
              <a:t>Visualization</a:t>
            </a:r>
            <a:r>
              <a:rPr lang="hu-HU" dirty="0"/>
              <a:t> </a:t>
            </a:r>
            <a:r>
              <a:rPr lang="hu-HU" dirty="0" err="1"/>
              <a:t>Landscape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EE063-C940-9C43-85D4-0B1A369820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14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4"/>
    </mc:Choice>
    <mc:Fallback xmlns="">
      <p:transition spd="slow" advTm="111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Dataviz in Python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19C6F71-52BE-88A7-0E2F-3208C5C83921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0839" y="1260598"/>
            <a:ext cx="9290323" cy="450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https://pyviz.org/overviews/</a:t>
            </a:r>
          </a:p>
        </p:txBody>
      </p:sp>
    </p:spTree>
    <p:extLst>
      <p:ext uri="{BB962C8B-B14F-4D97-AF65-F5344CB8AC3E}">
        <p14:creationId xmlns:p14="http://schemas.microsoft.com/office/powerpoint/2010/main" val="161318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"/>
    </mc:Choice>
    <mc:Fallback xmlns="">
      <p:transition spd="slow" advTm="159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Voilà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932443" y="795338"/>
            <a:ext cx="8327115" cy="5432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241859-AD01-F34F-ACDE-9AE71DA572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voila-gallery.org/services/gallery</a:t>
            </a:r>
          </a:p>
        </p:txBody>
      </p:sp>
    </p:spTree>
    <p:extLst>
      <p:ext uri="{BB962C8B-B14F-4D97-AF65-F5344CB8AC3E}">
        <p14:creationId xmlns:p14="http://schemas.microsoft.com/office/powerpoint/2010/main" val="9195637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1400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Streamlit</a:t>
            </a:r>
            <a:endParaRPr lang="hu-H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03263" y="979845"/>
            <a:ext cx="10785475" cy="50634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www.streamlit.io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568143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Streamlit</a:t>
            </a:r>
            <a:endParaRPr lang="hu-H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www.streamlit.io</a:t>
            </a:r>
            <a:r>
              <a:rPr lang="hu-HU" dirty="0"/>
              <a:t>/</a:t>
            </a:r>
            <a:r>
              <a:rPr lang="hu-HU" dirty="0" err="1"/>
              <a:t>gallery</a:t>
            </a:r>
            <a:endParaRPr lang="hu-H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778943" y="795338"/>
            <a:ext cx="8634114" cy="5432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375807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Streamlit</a:t>
            </a:r>
            <a:endParaRPr lang="hu-H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www.streamlit.io</a:t>
            </a:r>
            <a:r>
              <a:rPr lang="hu-HU" dirty="0"/>
              <a:t>/</a:t>
            </a:r>
            <a:r>
              <a:rPr lang="hu-HU" dirty="0" err="1"/>
              <a:t>gallery</a:t>
            </a:r>
            <a:endParaRPr lang="hu-H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727130" y="640459"/>
            <a:ext cx="8734425" cy="57019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27279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Streamlit</a:t>
            </a:r>
            <a:endParaRPr lang="hu-H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awesome-streamlit.org</a:t>
            </a:r>
            <a:endParaRPr lang="hu-H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719494" y="795338"/>
            <a:ext cx="8753012" cy="5432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60598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Shiny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6299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Shiny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Python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/>
              <a:t>https://shiny.rstudio.com/py/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5A9674-2B09-3BEC-3773-C92AE5DE7B3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73857" y="795338"/>
            <a:ext cx="10044287" cy="5432425"/>
          </a:xfr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660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Shiny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Python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/>
              <a:t>https://shinylive.io/py/app/#cpu-info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E55E25-B6A8-6DBE-8C0D-B8C298AA3FD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24561" y="795338"/>
            <a:ext cx="10742878" cy="5432425"/>
          </a:xfrm>
        </p:spPr>
      </p:pic>
    </p:spTree>
    <p:extLst>
      <p:ext uri="{BB962C8B-B14F-4D97-AF65-F5344CB8AC3E}">
        <p14:creationId xmlns:p14="http://schemas.microsoft.com/office/powerpoint/2010/main" val="37556739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45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Python has many data visualization tools</a:t>
            </a:r>
          </a:p>
          <a:p>
            <a:pPr lvl="1"/>
            <a:r>
              <a:rPr lang="en-GB" dirty="0"/>
              <a:t>Maybe too many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r>
              <a:rPr lang="en-GB" dirty="0"/>
              <a:t>You can think of the main categories as</a:t>
            </a:r>
          </a:p>
          <a:p>
            <a:pPr lvl="1"/>
            <a:r>
              <a:rPr lang="en-GB" dirty="0"/>
              <a:t>Classic or „old school” </a:t>
            </a:r>
            <a:r>
              <a:rPr lang="en-GB" dirty="0" err="1"/>
              <a:t>dataviz</a:t>
            </a:r>
            <a:r>
              <a:rPr lang="en-GB" dirty="0"/>
              <a:t> tools (</a:t>
            </a:r>
            <a:r>
              <a:rPr lang="en-GB" dirty="0" err="1"/>
              <a:t>e.g</a:t>
            </a:r>
            <a:r>
              <a:rPr lang="en-GB" dirty="0"/>
              <a:t> matplotlib)</a:t>
            </a:r>
          </a:p>
          <a:p>
            <a:pPr lvl="1"/>
            <a:r>
              <a:rPr lang="en-GB" dirty="0"/>
              <a:t>Modern </a:t>
            </a:r>
            <a:r>
              <a:rPr lang="en-GB" dirty="0" err="1"/>
              <a:t>dataviz</a:t>
            </a:r>
            <a:r>
              <a:rPr lang="en-GB" dirty="0"/>
              <a:t> libraries (</a:t>
            </a:r>
            <a:r>
              <a:rPr lang="en-GB" dirty="0" err="1"/>
              <a:t>plotly</a:t>
            </a:r>
            <a:r>
              <a:rPr lang="en-GB" dirty="0"/>
              <a:t>, </a:t>
            </a:r>
            <a:r>
              <a:rPr lang="en-GB" dirty="0" err="1"/>
              <a:t>altair</a:t>
            </a:r>
            <a:r>
              <a:rPr lang="en-GB" dirty="0"/>
              <a:t>, </a:t>
            </a:r>
            <a:r>
              <a:rPr lang="en-GB" dirty="0" err="1"/>
              <a:t>holoviz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Special libraries for people already familiar with </a:t>
            </a:r>
            <a:r>
              <a:rPr lang="en-GB" dirty="0" err="1"/>
              <a:t>dataviz</a:t>
            </a:r>
            <a:r>
              <a:rPr lang="en-GB" dirty="0"/>
              <a:t> in other languages / frameworks  (</a:t>
            </a:r>
            <a:r>
              <a:rPr lang="en-GB" dirty="0" err="1"/>
              <a:t>e.g</a:t>
            </a:r>
            <a:r>
              <a:rPr lang="en-GB" dirty="0"/>
              <a:t> </a:t>
            </a:r>
            <a:r>
              <a:rPr lang="en-GB" dirty="0" err="1"/>
              <a:t>plotnine</a:t>
            </a:r>
            <a:r>
              <a:rPr lang="en-GB" dirty="0"/>
              <a:t> for R/ggplot2 users)</a:t>
            </a:r>
          </a:p>
          <a:p>
            <a:r>
              <a:rPr lang="en-GB" dirty="0"/>
              <a:t>There are 3 layers</a:t>
            </a:r>
          </a:p>
          <a:p>
            <a:pPr lvl="1"/>
            <a:r>
              <a:rPr lang="en-GB" dirty="0"/>
              <a:t>Low-level charting libraries – main goal is functionality</a:t>
            </a:r>
          </a:p>
          <a:p>
            <a:pPr lvl="1"/>
            <a:r>
              <a:rPr lang="en-GB" dirty="0"/>
              <a:t>High-level charting libraries – main goal is ease of use</a:t>
            </a:r>
          </a:p>
          <a:p>
            <a:pPr lvl="1"/>
            <a:r>
              <a:rPr lang="en-GB" dirty="0"/>
              <a:t>Dashboarding libraries –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en-GB" dirty="0"/>
              <a:t>assembling charts into interactive </a:t>
            </a:r>
            <a:r>
              <a:rPr lang="hu-HU" dirty="0"/>
              <a:t>data </a:t>
            </a:r>
            <a:r>
              <a:rPr lang="en-GB" dirty="0"/>
              <a:t>apps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Dataviz in Python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85295-918E-4E07-A829-645BE3622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53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10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Rectangle 5"/>
          <p:cNvSpPr/>
          <p:nvPr/>
        </p:nvSpPr>
        <p:spPr>
          <a:xfrm>
            <a:off x="367393" y="776624"/>
            <a:ext cx="2232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/>
              <a:t>Background</a:t>
            </a:r>
            <a:endParaRPr lang="hu-HU" dirty="0"/>
          </a:p>
        </p:txBody>
      </p:sp>
      <p:sp>
        <p:nvSpPr>
          <p:cNvPr id="7" name="Rectangle 6"/>
          <p:cNvSpPr/>
          <p:nvPr/>
        </p:nvSpPr>
        <p:spPr>
          <a:xfrm>
            <a:off x="310165" y="2449845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MATLAB</a:t>
            </a:r>
          </a:p>
        </p:txBody>
      </p:sp>
      <p:sp>
        <p:nvSpPr>
          <p:cNvPr id="9" name="Rectangle 8"/>
          <p:cNvSpPr/>
          <p:nvPr/>
        </p:nvSpPr>
        <p:spPr>
          <a:xfrm>
            <a:off x="310165" y="1743123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Ggplot2 (R)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2755" y="5326121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 / </a:t>
            </a:r>
            <a:r>
              <a:rPr lang="hu-HU" dirty="0" err="1"/>
              <a:t>Javascript</a:t>
            </a:r>
            <a:endParaRPr lang="hu-HU" dirty="0"/>
          </a:p>
        </p:txBody>
      </p:sp>
      <p:sp>
        <p:nvSpPr>
          <p:cNvPr id="12" name="Rectangle 11"/>
          <p:cNvSpPr/>
          <p:nvPr/>
        </p:nvSpPr>
        <p:spPr>
          <a:xfrm>
            <a:off x="3429637" y="2449845"/>
            <a:ext cx="2232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Matplotlib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26899" y="1743123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plotnine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54852" y="5330844"/>
            <a:ext cx="2232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Plotly</a:t>
            </a:r>
            <a:r>
              <a:rPr lang="hu-HU" dirty="0"/>
              <a:t> </a:t>
            </a:r>
            <a:r>
              <a:rPr lang="hu-HU" dirty="0" err="1"/>
              <a:t>Graph</a:t>
            </a:r>
            <a:r>
              <a:rPr lang="hu-HU" dirty="0"/>
              <a:t> </a:t>
            </a:r>
            <a:r>
              <a:rPr lang="hu-HU" dirty="0" err="1"/>
              <a:t>Objects</a:t>
            </a:r>
            <a:endParaRPr lang="hu-HU" dirty="0"/>
          </a:p>
        </p:txBody>
      </p:sp>
      <p:sp>
        <p:nvSpPr>
          <p:cNvPr id="20" name="Rectangle 19"/>
          <p:cNvSpPr/>
          <p:nvPr/>
        </p:nvSpPr>
        <p:spPr>
          <a:xfrm>
            <a:off x="6726899" y="5330844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Plotly Express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767887" y="3831741"/>
            <a:ext cx="2232000" cy="46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Plotly</a:t>
            </a:r>
            <a:r>
              <a:rPr lang="hu-HU" dirty="0"/>
              <a:t> </a:t>
            </a:r>
            <a:r>
              <a:rPr lang="hu-HU" dirty="0" err="1"/>
              <a:t>Dash</a:t>
            </a:r>
            <a:endParaRPr lang="hu-HU" dirty="0"/>
          </a:p>
        </p:txBody>
      </p:sp>
      <p:sp>
        <p:nvSpPr>
          <p:cNvPr id="22" name="Rectangle 21"/>
          <p:cNvSpPr/>
          <p:nvPr/>
        </p:nvSpPr>
        <p:spPr>
          <a:xfrm>
            <a:off x="3477905" y="6196157"/>
            <a:ext cx="2232000" cy="360000"/>
          </a:xfrm>
          <a:prstGeom prst="rect">
            <a:avLst/>
          </a:prstGeom>
          <a:solidFill>
            <a:srgbClr val="DE9400"/>
          </a:solidFill>
          <a:ln>
            <a:solidFill>
              <a:srgbClr val="BD93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1">
                    <a:lumMod val="95000"/>
                  </a:schemeClr>
                </a:solidFill>
              </a:rPr>
              <a:t>Vega &amp; 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</a:rPr>
              <a:t>Vega-lite</a:t>
            </a:r>
            <a:endParaRPr lang="hu-H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726899" y="6196157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Altair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77905" y="4066692"/>
            <a:ext cx="2232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Bokeh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418115" y="776624"/>
            <a:ext cx="5528177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Charting</a:t>
            </a:r>
            <a:r>
              <a:rPr lang="hu-HU" dirty="0"/>
              <a:t> </a:t>
            </a:r>
            <a:r>
              <a:rPr lang="hu-HU" dirty="0" err="1"/>
              <a:t>libraries</a:t>
            </a:r>
            <a:endParaRPr lang="hu-HU" dirty="0"/>
          </a:p>
        </p:txBody>
      </p:sp>
      <p:sp>
        <p:nvSpPr>
          <p:cNvPr id="27" name="Rectangle 26"/>
          <p:cNvSpPr/>
          <p:nvPr/>
        </p:nvSpPr>
        <p:spPr>
          <a:xfrm>
            <a:off x="9761905" y="776624"/>
            <a:ext cx="2232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Dashboards</a:t>
            </a:r>
            <a:r>
              <a:rPr lang="hu-HU" dirty="0"/>
              <a:t> &amp; </a:t>
            </a:r>
            <a:r>
              <a:rPr lang="hu-HU" dirty="0" err="1"/>
              <a:t>Analytic</a:t>
            </a:r>
            <a:r>
              <a:rPr lang="hu-HU" dirty="0"/>
              <a:t> </a:t>
            </a:r>
            <a:r>
              <a:rPr lang="hu-HU" dirty="0" err="1"/>
              <a:t>apps</a:t>
            </a:r>
            <a:endParaRPr lang="hu-HU" dirty="0"/>
          </a:p>
        </p:txBody>
      </p:sp>
      <p:sp>
        <p:nvSpPr>
          <p:cNvPr id="28" name="Rectangle 27"/>
          <p:cNvSpPr/>
          <p:nvPr/>
        </p:nvSpPr>
        <p:spPr>
          <a:xfrm>
            <a:off x="6726899" y="3160912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Holoviews</a:t>
            </a:r>
          </a:p>
        </p:txBody>
      </p:sp>
      <p:cxnSp>
        <p:nvCxnSpPr>
          <p:cNvPr id="38" name="Straight Arrow Connector 37"/>
          <p:cNvCxnSpPr>
            <a:stCxn id="10" idx="3"/>
            <a:endCxn id="22" idx="1"/>
          </p:cNvCxnSpPr>
          <p:nvPr/>
        </p:nvCxnSpPr>
        <p:spPr>
          <a:xfrm>
            <a:off x="2584755" y="5506121"/>
            <a:ext cx="893150" cy="8700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0" idx="3"/>
            <a:endCxn id="19" idx="1"/>
          </p:cNvCxnSpPr>
          <p:nvPr/>
        </p:nvCxnSpPr>
        <p:spPr>
          <a:xfrm>
            <a:off x="2584755" y="5506121"/>
            <a:ext cx="870097" cy="47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24" idx="1"/>
          </p:cNvCxnSpPr>
          <p:nvPr/>
        </p:nvCxnSpPr>
        <p:spPr>
          <a:xfrm>
            <a:off x="5709905" y="6376157"/>
            <a:ext cx="10169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767887" y="2158083"/>
            <a:ext cx="2232000" cy="46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 err="1"/>
              <a:t>Voilà</a:t>
            </a:r>
            <a:endParaRPr lang="hu-HU" dirty="0"/>
          </a:p>
        </p:txBody>
      </p:sp>
      <p:sp>
        <p:nvSpPr>
          <p:cNvPr id="65" name="Rectangle 64"/>
          <p:cNvSpPr/>
          <p:nvPr/>
        </p:nvSpPr>
        <p:spPr>
          <a:xfrm>
            <a:off x="9767887" y="2994912"/>
            <a:ext cx="2232000" cy="46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/>
              <a:t>Panel</a:t>
            </a:r>
          </a:p>
        </p:txBody>
      </p:sp>
      <p:cxnSp>
        <p:nvCxnSpPr>
          <p:cNvPr id="72" name="Straight Arrow Connector 71"/>
          <p:cNvCxnSpPr>
            <a:stCxn id="7" idx="3"/>
            <a:endCxn id="12" idx="1"/>
          </p:cNvCxnSpPr>
          <p:nvPr/>
        </p:nvCxnSpPr>
        <p:spPr>
          <a:xfrm>
            <a:off x="2542165" y="2629845"/>
            <a:ext cx="8874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2" idx="3"/>
            <a:endCxn id="14" idx="1"/>
          </p:cNvCxnSpPr>
          <p:nvPr/>
        </p:nvCxnSpPr>
        <p:spPr>
          <a:xfrm>
            <a:off x="5661637" y="2629845"/>
            <a:ext cx="1065262" cy="45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9" idx="3"/>
            <a:endCxn id="20" idx="1"/>
          </p:cNvCxnSpPr>
          <p:nvPr/>
        </p:nvCxnSpPr>
        <p:spPr>
          <a:xfrm>
            <a:off x="5686852" y="5510844"/>
            <a:ext cx="104004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726899" y="2454432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Seaborn</a:t>
            </a:r>
          </a:p>
        </p:txBody>
      </p:sp>
      <p:cxnSp>
        <p:nvCxnSpPr>
          <p:cNvPr id="95" name="Straight Arrow Connector 94"/>
          <p:cNvCxnSpPr>
            <a:stCxn id="9" idx="3"/>
            <a:endCxn id="17" idx="1"/>
          </p:cNvCxnSpPr>
          <p:nvPr/>
        </p:nvCxnSpPr>
        <p:spPr>
          <a:xfrm>
            <a:off x="2542165" y="1923123"/>
            <a:ext cx="41847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2" idx="3"/>
            <a:endCxn id="17" idx="1"/>
          </p:cNvCxnSpPr>
          <p:nvPr/>
        </p:nvCxnSpPr>
        <p:spPr>
          <a:xfrm flipV="1">
            <a:off x="5661637" y="1923123"/>
            <a:ext cx="1065262" cy="7067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5" idx="3"/>
            <a:endCxn id="28" idx="1"/>
          </p:cNvCxnSpPr>
          <p:nvPr/>
        </p:nvCxnSpPr>
        <p:spPr>
          <a:xfrm flipV="1">
            <a:off x="5709905" y="3340912"/>
            <a:ext cx="1016994" cy="9057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397424" y="6540617"/>
            <a:ext cx="1602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200" dirty="0">
                <a:solidFill>
                  <a:schemeClr val="bg1">
                    <a:lumMod val="50000"/>
                  </a:schemeClr>
                </a:solidFill>
              </a:rPr>
              <a:t>@bencearato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761905" y="4668569"/>
            <a:ext cx="2232000" cy="46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 err="1"/>
              <a:t>Streamlit</a:t>
            </a:r>
            <a:endParaRPr lang="hu-HU" dirty="0"/>
          </a:p>
        </p:txBody>
      </p:sp>
      <p:cxnSp>
        <p:nvCxnSpPr>
          <p:cNvPr id="70" name="Straight Arrow Connector 69"/>
          <p:cNvCxnSpPr>
            <a:stCxn id="12" idx="3"/>
            <a:endCxn id="28" idx="1"/>
          </p:cNvCxnSpPr>
          <p:nvPr/>
        </p:nvCxnSpPr>
        <p:spPr>
          <a:xfrm>
            <a:off x="5661637" y="2629845"/>
            <a:ext cx="1065262" cy="7110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0" idx="3"/>
            <a:endCxn id="25" idx="1"/>
          </p:cNvCxnSpPr>
          <p:nvPr/>
        </p:nvCxnSpPr>
        <p:spPr>
          <a:xfrm flipV="1">
            <a:off x="2584755" y="4246692"/>
            <a:ext cx="893150" cy="1259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6726899" y="3692736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hvPlot</a:t>
            </a:r>
            <a:endParaRPr lang="hu-HU" dirty="0"/>
          </a:p>
        </p:txBody>
      </p:sp>
      <p:sp>
        <p:nvSpPr>
          <p:cNvPr id="75" name="Rectangle 74"/>
          <p:cNvSpPr/>
          <p:nvPr/>
        </p:nvSpPr>
        <p:spPr>
          <a:xfrm>
            <a:off x="6726899" y="4235722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Chartify</a:t>
            </a:r>
            <a:endParaRPr lang="hu-HU" dirty="0"/>
          </a:p>
        </p:txBody>
      </p:sp>
      <p:sp>
        <p:nvSpPr>
          <p:cNvPr id="77" name="Rectangle 76"/>
          <p:cNvSpPr/>
          <p:nvPr/>
        </p:nvSpPr>
        <p:spPr>
          <a:xfrm>
            <a:off x="6726899" y="4713653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 err="1"/>
              <a:t>Pandas-Bokeh</a:t>
            </a:r>
            <a:endParaRPr lang="hu-HU" dirty="0"/>
          </a:p>
        </p:txBody>
      </p:sp>
      <p:cxnSp>
        <p:nvCxnSpPr>
          <p:cNvPr id="79" name="Straight Arrow Connector 78"/>
          <p:cNvCxnSpPr>
            <a:stCxn id="25" idx="3"/>
            <a:endCxn id="75" idx="1"/>
          </p:cNvCxnSpPr>
          <p:nvPr/>
        </p:nvCxnSpPr>
        <p:spPr>
          <a:xfrm>
            <a:off x="5709905" y="4246692"/>
            <a:ext cx="1016994" cy="1690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25" idx="3"/>
            <a:endCxn id="77" idx="1"/>
          </p:cNvCxnSpPr>
          <p:nvPr/>
        </p:nvCxnSpPr>
        <p:spPr>
          <a:xfrm>
            <a:off x="5709905" y="4246692"/>
            <a:ext cx="1016994" cy="6469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25" idx="3"/>
            <a:endCxn id="74" idx="1"/>
          </p:cNvCxnSpPr>
          <p:nvPr/>
        </p:nvCxnSpPr>
        <p:spPr>
          <a:xfrm flipV="1">
            <a:off x="5709905" y="3872736"/>
            <a:ext cx="1016994" cy="3739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8" idx="2"/>
            <a:endCxn id="74" idx="0"/>
          </p:cNvCxnSpPr>
          <p:nvPr/>
        </p:nvCxnSpPr>
        <p:spPr>
          <a:xfrm>
            <a:off x="7842899" y="3520912"/>
            <a:ext cx="0" cy="17182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602443-F66F-1C5B-4753-79CAD3EA8EAA}"/>
              </a:ext>
            </a:extLst>
          </p:cNvPr>
          <p:cNvSpPr/>
          <p:nvPr/>
        </p:nvSpPr>
        <p:spPr>
          <a:xfrm>
            <a:off x="9744602" y="5505397"/>
            <a:ext cx="2232000" cy="468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 err="1"/>
              <a:t>Shiny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Python</a:t>
            </a:r>
          </a:p>
        </p:txBody>
      </p:sp>
    </p:spTree>
    <p:extLst>
      <p:ext uri="{BB962C8B-B14F-4D97-AF65-F5344CB8AC3E}">
        <p14:creationId xmlns:p14="http://schemas.microsoft.com/office/powerpoint/2010/main" val="2773011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AD638-0C8A-FC4D-BA18-065AB7BC8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 err="1"/>
              <a:t>References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460087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PyViz.org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PyViz.org</a:t>
            </a:r>
            <a:r>
              <a:rPr lang="hu-HU" dirty="0"/>
              <a:t>, an open </a:t>
            </a:r>
            <a:r>
              <a:rPr lang="hu-HU" dirty="0" err="1"/>
              <a:t>guide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Python </a:t>
            </a:r>
            <a:r>
              <a:rPr lang="hu-HU" dirty="0" err="1"/>
              <a:t>dataviz</a:t>
            </a:r>
            <a:r>
              <a:rPr lang="hu-HU" dirty="0"/>
              <a:t> </a:t>
            </a:r>
            <a:r>
              <a:rPr lang="hu-HU" dirty="0" err="1"/>
              <a:t>toools</a:t>
            </a:r>
            <a:endParaRPr lang="en-US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03263" y="1005109"/>
            <a:ext cx="10785475" cy="50128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20244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PyViz.org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pyviz.org/overviews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21823" y="795338"/>
            <a:ext cx="10348354" cy="5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141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PyViz.org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Statistics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various</a:t>
            </a:r>
            <a:r>
              <a:rPr lang="hu-HU" dirty="0"/>
              <a:t> </a:t>
            </a:r>
            <a:r>
              <a:rPr lang="hu-HU" dirty="0" err="1"/>
              <a:t>libraries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PyViz.org</a:t>
            </a:r>
            <a:endParaRPr lang="hu-H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02" y="741983"/>
            <a:ext cx="9468177" cy="24648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02" y="3424385"/>
            <a:ext cx="9478425" cy="28821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3258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Recommended</a:t>
            </a:r>
            <a:r>
              <a:rPr lang="hu-HU" dirty="0"/>
              <a:t> </a:t>
            </a:r>
            <a:r>
              <a:rPr lang="hu-HU" dirty="0" err="1"/>
              <a:t>watching</a:t>
            </a:r>
            <a:r>
              <a:rPr lang="hu-HU" dirty="0"/>
              <a:t>/</a:t>
            </a:r>
            <a:r>
              <a:rPr lang="hu-HU" dirty="0" err="1"/>
              <a:t>reading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Jim</a:t>
            </a:r>
            <a:r>
              <a:rPr lang="hu-HU" dirty="0"/>
              <a:t> </a:t>
            </a:r>
            <a:r>
              <a:rPr lang="hu-HU" dirty="0" err="1"/>
              <a:t>Bendar’s</a:t>
            </a:r>
            <a:r>
              <a:rPr lang="hu-HU" dirty="0"/>
              <a:t> </a:t>
            </a:r>
            <a:r>
              <a:rPr lang="hu-HU" dirty="0" err="1"/>
              <a:t>talk</a:t>
            </a:r>
            <a:r>
              <a:rPr lang="hu-HU" dirty="0"/>
              <a:t>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AnacondaCon</a:t>
            </a:r>
            <a:r>
              <a:rPr lang="hu-HU" dirty="0"/>
              <a:t> 2020 - </a:t>
            </a:r>
            <a:r>
              <a:rPr lang="en-US" dirty="0"/>
              <a:t>anacondacon.io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073991" y="795338"/>
            <a:ext cx="8044018" cy="5432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61076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Recommended</a:t>
            </a:r>
            <a:r>
              <a:rPr lang="hu-HU" dirty="0"/>
              <a:t> </a:t>
            </a:r>
            <a:r>
              <a:rPr lang="hu-HU" dirty="0" err="1"/>
              <a:t>watching</a:t>
            </a:r>
            <a:r>
              <a:rPr lang="hu-HU" dirty="0"/>
              <a:t>/</a:t>
            </a:r>
            <a:r>
              <a:rPr lang="hu-HU" dirty="0" err="1"/>
              <a:t>reading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2837" y="6376086"/>
            <a:ext cx="10786327" cy="401111"/>
          </a:xfrm>
        </p:spPr>
        <p:txBody>
          <a:bodyPr/>
          <a:lstStyle/>
          <a:p>
            <a:r>
              <a:rPr lang="hu-HU" dirty="0" err="1"/>
              <a:t>Talk</a:t>
            </a:r>
            <a:r>
              <a:rPr lang="hu-HU" dirty="0"/>
              <a:t> </a:t>
            </a:r>
            <a:r>
              <a:rPr lang="hu-HU" dirty="0" err="1"/>
              <a:t>materials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PyData Budapest Dataviz </a:t>
            </a:r>
            <a:r>
              <a:rPr lang="hu-HU" dirty="0" err="1"/>
              <a:t>Evolution</a:t>
            </a:r>
            <a:r>
              <a:rPr lang="hu-HU" dirty="0"/>
              <a:t> meetup:</a:t>
            </a:r>
            <a:br>
              <a:rPr lang="hu-HU" dirty="0"/>
            </a:br>
            <a:r>
              <a:rPr lang="hu-HU" dirty="0"/>
              <a:t> </a:t>
            </a:r>
            <a:r>
              <a:rPr lang="en-US" dirty="0" err="1"/>
              <a:t>adat.blog</a:t>
            </a:r>
            <a:r>
              <a:rPr lang="en-US" dirty="0"/>
              <a:t>/2020/06/pydata-budapest-5-meetup-dataviz-evolution</a:t>
            </a:r>
          </a:p>
        </p:txBody>
      </p:sp>
      <p:pic>
        <p:nvPicPr>
          <p:cNvPr id="1026" name="Picture 2" descr="http://adat.blog/files/2020/07/PyData-meetup-5-Dataviz-Evolution-700x453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667" y="1354407"/>
            <a:ext cx="6666667" cy="43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2831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We are living in the golden age of Python dataviz</a:t>
            </a:r>
          </a:p>
          <a:p>
            <a:pPr lvl="1"/>
            <a:r>
              <a:rPr lang="en-US" dirty="0"/>
              <a:t>Many great libraries and active development</a:t>
            </a:r>
          </a:p>
          <a:p>
            <a:pPr lvl="1"/>
            <a:r>
              <a:rPr lang="en-US" dirty="0"/>
              <a:t>Strong </a:t>
            </a:r>
            <a:r>
              <a:rPr lang="hu-HU" dirty="0"/>
              <a:t>open source </a:t>
            </a:r>
            <a:r>
              <a:rPr lang="en-US" dirty="0"/>
              <a:t>community and cooperation</a:t>
            </a:r>
          </a:p>
          <a:p>
            <a:pPr lvl="1"/>
            <a:r>
              <a:rPr lang="en-US" dirty="0"/>
              <a:t>Looking forward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en-US" dirty="0"/>
              <a:t>what next year brings!</a:t>
            </a:r>
          </a:p>
          <a:p>
            <a:r>
              <a:rPr lang="en-US" dirty="0"/>
              <a:t>Talk materials</a:t>
            </a:r>
          </a:p>
          <a:p>
            <a:pPr lvl="1"/>
            <a:r>
              <a:rPr lang="en-US" dirty="0"/>
              <a:t>Slides will be posted on the </a:t>
            </a:r>
            <a:r>
              <a:rPr lang="en-US" dirty="0" err="1"/>
              <a:t>EuroPython</a:t>
            </a:r>
            <a:r>
              <a:rPr lang="en-US" dirty="0"/>
              <a:t> website and Discord</a:t>
            </a:r>
          </a:p>
          <a:p>
            <a:pPr lvl="1"/>
            <a:r>
              <a:rPr lang="en-US" dirty="0"/>
              <a:t>The example charts are available as a public Google Colab notebook</a:t>
            </a:r>
            <a:endParaRPr lang="hu-HU" dirty="0"/>
          </a:p>
          <a:p>
            <a:pPr lvl="2"/>
            <a:r>
              <a:rPr lang="en-US" dirty="0"/>
              <a:t>https://colab.research.google.com/drive/1ASlHn2VwJf4FKHJJRn4v3RssVowwsKGt</a:t>
            </a:r>
          </a:p>
          <a:p>
            <a:pPr lvl="1"/>
            <a:r>
              <a:rPr lang="hu-HU" dirty="0" err="1"/>
              <a:t>Find</a:t>
            </a:r>
            <a:r>
              <a:rPr lang="hu-HU" dirty="0"/>
              <a:t> </a:t>
            </a:r>
            <a:r>
              <a:rPr lang="hu-HU" dirty="0" err="1"/>
              <a:t>me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Twitter</a:t>
            </a:r>
            <a:r>
              <a:rPr lang="hu-HU" dirty="0"/>
              <a:t> and </a:t>
            </a:r>
            <a:r>
              <a:rPr lang="hu-HU" dirty="0" err="1"/>
              <a:t>LinkedIn</a:t>
            </a:r>
            <a:r>
              <a:rPr lang="hu-HU" dirty="0"/>
              <a:t>:</a:t>
            </a:r>
          </a:p>
          <a:p>
            <a:pPr lvl="2"/>
            <a:r>
              <a:rPr lang="hu-HU" dirty="0" err="1"/>
              <a:t>twitter.com</a:t>
            </a:r>
            <a:r>
              <a:rPr lang="hu-HU" dirty="0"/>
              <a:t>/</a:t>
            </a:r>
            <a:r>
              <a:rPr lang="hu-HU" dirty="0" err="1"/>
              <a:t>bencearato</a:t>
            </a:r>
            <a:endParaRPr lang="hu-HU" dirty="0"/>
          </a:p>
          <a:p>
            <a:pPr lvl="2"/>
            <a:r>
              <a:rPr lang="hu-HU" dirty="0" err="1"/>
              <a:t>linkedin.com</a:t>
            </a:r>
            <a:r>
              <a:rPr lang="hu-HU" dirty="0"/>
              <a:t>/</a:t>
            </a:r>
            <a:r>
              <a:rPr lang="hu-HU" dirty="0" err="1"/>
              <a:t>in</a:t>
            </a:r>
            <a:r>
              <a:rPr lang="hu-HU" dirty="0"/>
              <a:t>/</a:t>
            </a:r>
            <a:r>
              <a:rPr lang="hu-HU" dirty="0" err="1"/>
              <a:t>bencearato</a:t>
            </a:r>
            <a:endParaRPr lang="hu-H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6504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828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ím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styles of data visualization</a:t>
            </a:r>
          </a:p>
        </p:txBody>
      </p:sp>
      <p:cxnSp>
        <p:nvCxnSpPr>
          <p:cNvPr id="8" name="Egyenes összekötő 7"/>
          <p:cNvCxnSpPr/>
          <p:nvPr/>
        </p:nvCxnSpPr>
        <p:spPr>
          <a:xfrm>
            <a:off x="6115665" y="278252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/>
          <p:cNvCxnSpPr/>
          <p:nvPr/>
        </p:nvCxnSpPr>
        <p:spPr>
          <a:xfrm flipV="1">
            <a:off x="5840361" y="2782529"/>
            <a:ext cx="0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 helye 29"/>
          <p:cNvSpPr txBox="1">
            <a:spLocks noGrp="1"/>
          </p:cNvSpPr>
          <p:nvPr>
            <p:ph type="body" sz="quarter" idx="14"/>
          </p:nvPr>
        </p:nvSpPr>
        <p:spPr>
          <a:xfrm>
            <a:off x="661715" y="1038651"/>
            <a:ext cx="4680000" cy="306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Imperative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rPr>
              <a:t>Specify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rPr>
              <a:t>How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rPr>
              <a:t> something should be done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rPr>
              <a:t>Must manually  specify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rPr>
              <a:t>all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rPr>
              <a:t>plotting steps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rPr>
              <a:t>Specification &amp; execution intertwined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 Light" panose="020F030202020403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rPr>
              <a:t>Typically used by lower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rPr>
              <a:t>-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rPr>
              <a:t>level libraries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 Light" panose="020F0302020204030204" pitchFamily="34" charset="0"/>
              </a:rPr>
              <a:t>Code often longer, more detailed</a:t>
            </a:r>
          </a:p>
        </p:txBody>
      </p:sp>
      <p:sp>
        <p:nvSpPr>
          <p:cNvPr id="32" name="Szövegdoboz 31"/>
          <p:cNvSpPr txBox="1"/>
          <p:nvPr/>
        </p:nvSpPr>
        <p:spPr>
          <a:xfrm>
            <a:off x="6728657" y="1038651"/>
            <a:ext cx="4680000" cy="30469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Declarative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latin typeface="+mn-lt"/>
                <a:cs typeface="Calibri Light" panose="020F0302020204030204" pitchFamily="34" charset="0"/>
              </a:rPr>
              <a:t>Specify </a:t>
            </a:r>
            <a:r>
              <a:rPr lang="en-US" sz="1800" i="1" dirty="0">
                <a:latin typeface="+mn-lt"/>
                <a:cs typeface="Calibri Light" panose="020F0302020204030204" pitchFamily="34" charset="0"/>
              </a:rPr>
              <a:t>What</a:t>
            </a:r>
            <a:r>
              <a:rPr lang="en-US" sz="1800" b="0" dirty="0">
                <a:latin typeface="+mn-lt"/>
                <a:cs typeface="Calibri Light" panose="020F0302020204030204" pitchFamily="34" charset="0"/>
              </a:rPr>
              <a:t> should be done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latin typeface="+mn-lt"/>
                <a:cs typeface="Calibri Light" panose="020F0302020204030204" pitchFamily="34" charset="0"/>
              </a:rPr>
              <a:t>Details determined automatically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latin typeface="+mn-lt"/>
                <a:cs typeface="Calibri Light" panose="020F0302020204030204" pitchFamily="34" charset="0"/>
              </a:rPr>
              <a:t>Specification and execution separated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 dirty="0">
              <a:latin typeface="+mn-lt"/>
              <a:cs typeface="Calibri Light" panose="020F030202020403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latin typeface="+mn-lt"/>
                <a:cs typeface="Calibri Light" panose="020F0302020204030204" pitchFamily="34" charset="0"/>
              </a:rPr>
              <a:t>Typically used by higher level libraries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latin typeface="+mn-lt"/>
                <a:cs typeface="Calibri Light" panose="020F0302020204030204" pitchFamily="34" charset="0"/>
              </a:rPr>
              <a:t>Code usually shorter, more expressive</a:t>
            </a:r>
          </a:p>
        </p:txBody>
      </p:sp>
      <p:sp>
        <p:nvSpPr>
          <p:cNvPr id="34" name="Szövegdoboz 33"/>
          <p:cNvSpPr txBox="1"/>
          <p:nvPr/>
        </p:nvSpPr>
        <p:spPr>
          <a:xfrm>
            <a:off x="1713203" y="6413623"/>
            <a:ext cx="7954297" cy="30777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defTabSz="914400" eaLnBrk="1" hangingPunct="1">
              <a:buFont typeface="Arial" panose="020B0604020202020204" pitchFamily="34" charset="0"/>
              <a:defRPr sz="1400" kern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6858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2pPr>
            <a:lvl3pPr marL="11430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 marL="16002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 marL="20574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  <a:lvl6pPr marL="25146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Adapted from Jake </a:t>
            </a:r>
            <a:r>
              <a:rPr lang="en-US" b="0" dirty="0" err="1"/>
              <a:t>VanderPlas’s</a:t>
            </a:r>
            <a:r>
              <a:rPr lang="en-US" b="0" dirty="0"/>
              <a:t> „Bespoke-Visualizations-Python” talk</a:t>
            </a:r>
          </a:p>
        </p:txBody>
      </p:sp>
    </p:spTree>
    <p:extLst>
      <p:ext uri="{BB962C8B-B14F-4D97-AF65-F5344CB8AC3E}">
        <p14:creationId xmlns:p14="http://schemas.microsoft.com/office/powerpoint/2010/main" val="309222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"/>
    </mc:Choice>
    <mc:Fallback xmlns="">
      <p:transition spd="slow" advTm="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penguin</a:t>
            </a:r>
            <a:r>
              <a:rPr lang="hu-HU" dirty="0"/>
              <a:t> </a:t>
            </a:r>
            <a:r>
              <a:rPr lang="hu-HU" dirty="0" err="1"/>
              <a:t>dataset</a:t>
            </a:r>
            <a:r>
              <a:rPr lang="hu-HU" dirty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in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examples</a:t>
            </a:r>
            <a:endParaRPr lang="hu-HU" dirty="0"/>
          </a:p>
        </p:txBody>
      </p:sp>
      <p:pic>
        <p:nvPicPr>
          <p:cNvPr id="8" name="Tartalom helye 7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02426" y="800685"/>
            <a:ext cx="7540072" cy="53814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Szöveg helye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github.com</a:t>
            </a:r>
            <a:r>
              <a:rPr lang="hu-HU" dirty="0"/>
              <a:t>/</a:t>
            </a:r>
            <a:r>
              <a:rPr lang="hu-HU" dirty="0" err="1"/>
              <a:t>allisonhorst</a:t>
            </a:r>
            <a:r>
              <a:rPr lang="hu-HU" dirty="0"/>
              <a:t>/</a:t>
            </a:r>
            <a:r>
              <a:rPr lang="hu-HU" dirty="0" err="1"/>
              <a:t>palmerpenguins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4886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"/>
    </mc:Choice>
    <mc:Fallback xmlns="">
      <p:transition spd="slow" advTm="36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penguin</a:t>
            </a:r>
            <a:r>
              <a:rPr lang="hu-HU" dirty="0"/>
              <a:t> </a:t>
            </a:r>
            <a:r>
              <a:rPr lang="hu-HU" dirty="0" err="1"/>
              <a:t>dataframe</a:t>
            </a:r>
            <a:r>
              <a:rPr lang="hu-HU" dirty="0"/>
              <a:t> </a:t>
            </a:r>
            <a:r>
              <a:rPr lang="hu-HU" dirty="0" err="1"/>
              <a:t>in</a:t>
            </a:r>
            <a:r>
              <a:rPr lang="hu-HU" dirty="0"/>
              <a:t> pandas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44595" y="978868"/>
            <a:ext cx="9102811" cy="49002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Cleaned</a:t>
            </a:r>
            <a:r>
              <a:rPr lang="hu-HU" dirty="0"/>
              <a:t> version </a:t>
            </a:r>
            <a:r>
              <a:rPr lang="hu-HU" dirty="0" err="1"/>
              <a:t>from</a:t>
            </a:r>
            <a:r>
              <a:rPr lang="hu-HU" dirty="0"/>
              <a:t> https://raw.githubusercontent.com/dataprofessor/data/master/penguins_cleaned.csv</a:t>
            </a:r>
          </a:p>
        </p:txBody>
      </p:sp>
    </p:spTree>
    <p:extLst>
      <p:ext uri="{BB962C8B-B14F-4D97-AF65-F5344CB8AC3E}">
        <p14:creationId xmlns:p14="http://schemas.microsoft.com/office/powerpoint/2010/main" val="253470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"/>
    </mc:Choice>
    <mc:Fallback xmlns="">
      <p:transition spd="slow" advTm="24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Acknowledgements</a:t>
            </a:r>
            <a:endParaRPr lang="hu-H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702837" y="795226"/>
            <a:ext cx="10892533" cy="5275373"/>
          </a:xfrm>
        </p:spPr>
        <p:txBody>
          <a:bodyPr/>
          <a:lstStyle/>
          <a:p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talk</a:t>
            </a:r>
            <a:r>
              <a:rPr lang="hu-HU" dirty="0"/>
              <a:t> </a:t>
            </a:r>
            <a:r>
              <a:rPr lang="hu-HU" dirty="0" err="1"/>
              <a:t>would</a:t>
            </a:r>
            <a:r>
              <a:rPr lang="hu-HU" dirty="0"/>
              <a:t>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exits</a:t>
            </a:r>
            <a:r>
              <a:rPr lang="hu-HU" dirty="0"/>
              <a:t> </a:t>
            </a:r>
            <a:r>
              <a:rPr lang="hu-HU" dirty="0" err="1"/>
              <a:t>without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help</a:t>
            </a:r>
            <a:r>
              <a:rPr lang="hu-HU" dirty="0"/>
              <a:t> and </a:t>
            </a:r>
            <a:r>
              <a:rPr lang="hu-HU" dirty="0" err="1"/>
              <a:t>materials</a:t>
            </a:r>
            <a:r>
              <a:rPr lang="hu-HU" dirty="0"/>
              <a:t> of:</a:t>
            </a:r>
          </a:p>
          <a:p>
            <a:pPr lvl="1"/>
            <a:r>
              <a:rPr lang="hu-HU" dirty="0"/>
              <a:t>Philipp </a:t>
            </a:r>
            <a:r>
              <a:rPr lang="hu-HU" dirty="0" err="1"/>
              <a:t>Rudiger</a:t>
            </a:r>
            <a:r>
              <a:rPr lang="hu-HU" dirty="0"/>
              <a:t>, </a:t>
            </a:r>
            <a:r>
              <a:rPr lang="hu-HU" dirty="0" err="1"/>
              <a:t>Anaconda</a:t>
            </a:r>
            <a:endParaRPr lang="hu-HU" dirty="0"/>
          </a:p>
          <a:p>
            <a:pPr lvl="1"/>
            <a:r>
              <a:rPr lang="hu-HU" dirty="0" err="1"/>
              <a:t>Jim</a:t>
            </a:r>
            <a:r>
              <a:rPr lang="hu-HU" dirty="0"/>
              <a:t> </a:t>
            </a:r>
            <a:r>
              <a:rPr lang="hu-HU" dirty="0" err="1"/>
              <a:t>Bednar</a:t>
            </a:r>
            <a:r>
              <a:rPr lang="hu-HU" dirty="0"/>
              <a:t>, </a:t>
            </a:r>
            <a:r>
              <a:rPr lang="hu-HU" dirty="0" err="1"/>
              <a:t>Anaconda</a:t>
            </a:r>
            <a:endParaRPr lang="hu-HU" dirty="0"/>
          </a:p>
          <a:p>
            <a:pPr lvl="1"/>
            <a:r>
              <a:rPr lang="hu-HU" dirty="0" err="1"/>
              <a:t>Nicholas</a:t>
            </a:r>
            <a:r>
              <a:rPr lang="hu-HU" dirty="0"/>
              <a:t> </a:t>
            </a:r>
            <a:r>
              <a:rPr lang="hu-HU" dirty="0" err="1"/>
              <a:t>Kruchten</a:t>
            </a:r>
            <a:r>
              <a:rPr lang="hu-HU" dirty="0"/>
              <a:t>, </a:t>
            </a:r>
            <a:r>
              <a:rPr lang="hu-HU" dirty="0" err="1"/>
              <a:t>Plotly</a:t>
            </a:r>
            <a:endParaRPr lang="hu-HU" dirty="0"/>
          </a:p>
          <a:p>
            <a:pPr lvl="1"/>
            <a:r>
              <a:rPr lang="hu-HU" dirty="0" err="1"/>
              <a:t>Jake</a:t>
            </a:r>
            <a:r>
              <a:rPr lang="hu-HU" dirty="0"/>
              <a:t> </a:t>
            </a:r>
            <a:r>
              <a:rPr lang="hu-HU" dirty="0" err="1"/>
              <a:t>VanderPlas</a:t>
            </a:r>
            <a:r>
              <a:rPr lang="hu-HU" dirty="0"/>
              <a:t>, </a:t>
            </a:r>
            <a:r>
              <a:rPr lang="hu-HU" dirty="0" err="1"/>
              <a:t>Altair</a:t>
            </a:r>
            <a:endParaRPr lang="hu-HU" dirty="0"/>
          </a:p>
          <a:p>
            <a:pPr lvl="1"/>
            <a:r>
              <a:rPr lang="hu-HU" dirty="0" err="1"/>
              <a:t>Maarten</a:t>
            </a:r>
            <a:r>
              <a:rPr lang="hu-HU" dirty="0"/>
              <a:t> </a:t>
            </a:r>
            <a:r>
              <a:rPr lang="hu-HU" dirty="0" err="1"/>
              <a:t>Breddels</a:t>
            </a:r>
            <a:r>
              <a:rPr lang="hu-HU" dirty="0"/>
              <a:t>, </a:t>
            </a:r>
            <a:r>
              <a:rPr lang="hu-HU" dirty="0" err="1"/>
              <a:t>Voila</a:t>
            </a:r>
            <a:endParaRPr lang="hu-HU" dirty="0"/>
          </a:p>
          <a:p>
            <a:pPr lvl="1"/>
            <a:r>
              <a:rPr lang="hu-HU" dirty="0" err="1"/>
              <a:t>Randy</a:t>
            </a:r>
            <a:r>
              <a:rPr lang="hu-HU" dirty="0"/>
              <a:t> </a:t>
            </a:r>
            <a:r>
              <a:rPr lang="hu-HU" dirty="0" err="1"/>
              <a:t>Zwitch</a:t>
            </a:r>
            <a:r>
              <a:rPr lang="hu-HU" dirty="0"/>
              <a:t>, </a:t>
            </a:r>
            <a:r>
              <a:rPr lang="hu-HU" dirty="0" err="1"/>
              <a:t>Streamlit</a:t>
            </a:r>
            <a:endParaRPr lang="hu-HU" dirty="0"/>
          </a:p>
          <a:p>
            <a:r>
              <a:rPr lang="hu-HU" dirty="0" err="1"/>
              <a:t>Special</a:t>
            </a:r>
            <a:r>
              <a:rPr lang="hu-HU" dirty="0"/>
              <a:t> </a:t>
            </a:r>
            <a:r>
              <a:rPr lang="hu-HU" dirty="0" err="1"/>
              <a:t>thanks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</a:p>
          <a:p>
            <a:pPr lvl="1"/>
            <a:r>
              <a:rPr lang="hu-HU" dirty="0"/>
              <a:t>Jim </a:t>
            </a:r>
            <a:r>
              <a:rPr lang="hu-HU" dirty="0" err="1"/>
              <a:t>Bednar</a:t>
            </a:r>
            <a:r>
              <a:rPr lang="hu-HU" dirty="0"/>
              <a:t> and Nicholas </a:t>
            </a:r>
            <a:r>
              <a:rPr lang="hu-HU" dirty="0" err="1"/>
              <a:t>Kruchten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providing</a:t>
            </a:r>
            <a:r>
              <a:rPr lang="hu-HU" dirty="0"/>
              <a:t> </a:t>
            </a:r>
            <a:r>
              <a:rPr lang="hu-HU" dirty="0" err="1"/>
              <a:t>feedback</a:t>
            </a:r>
            <a:endParaRPr lang="hu-HU" dirty="0"/>
          </a:p>
          <a:p>
            <a:pPr lvl="1"/>
            <a:r>
              <a:rPr lang="hu-HU" dirty="0"/>
              <a:t>Anett Labancz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help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examples</a:t>
            </a:r>
            <a:r>
              <a:rPr lang="hu-HU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416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"/>
    </mc:Choice>
    <mc:Fallback xmlns="">
      <p:transition spd="slow" advTm="8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word</a:t>
            </a:r>
            <a:r>
              <a:rPr lang="hu-HU" dirty="0"/>
              <a:t> of </a:t>
            </a:r>
            <a:r>
              <a:rPr lang="hu-HU" dirty="0" err="1"/>
              <a:t>caution</a:t>
            </a:r>
            <a:endParaRPr lang="hu-H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Python dataviz landscape is large and this talk only covers a subset of the libraries (</a:t>
            </a:r>
            <a:r>
              <a:rPr lang="hu-HU" sz="2400" dirty="0" err="1"/>
              <a:t>see</a:t>
            </a:r>
            <a:r>
              <a:rPr lang="hu-HU" sz="2400" dirty="0"/>
              <a:t> </a:t>
            </a:r>
            <a:r>
              <a:rPr lang="en-US" sz="2400" dirty="0"/>
              <a:t>the end of the talk for more!)</a:t>
            </a:r>
          </a:p>
          <a:p>
            <a:r>
              <a:rPr lang="en-US" sz="2400" dirty="0"/>
              <a:t>All libraries have pros and cons, and there is always some subjectivity in evaluating them. Your mileage may vary.</a:t>
            </a:r>
          </a:p>
          <a:p>
            <a:r>
              <a:rPr lang="en-US" sz="2400" dirty="0"/>
              <a:t>The code samples were ran on Google Colab, other environments might require some changes (e.g. installing non-default libraries)</a:t>
            </a:r>
          </a:p>
          <a:p>
            <a:endParaRPr lang="en-US" sz="2400" dirty="0"/>
          </a:p>
          <a:p>
            <a:pPr lvl="1"/>
            <a:endParaRPr lang="en-US" sz="20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198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"/>
    </mc:Choice>
    <mc:Fallback xmlns="">
      <p:transition spd="slow" advTm="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AD638-0C8A-FC4D-BA18-065AB7BC8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 err="1"/>
              <a:t>Charting</a:t>
            </a:r>
            <a:r>
              <a:rPr lang="hu-HU" dirty="0"/>
              <a:t> </a:t>
            </a:r>
            <a:r>
              <a:rPr lang="hu-HU" dirty="0" err="1"/>
              <a:t>libraries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9223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5"/>
    </mc:Choice>
    <mc:Fallback xmlns="">
      <p:transition spd="slow" advTm="420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13AD-B685-1241-B9FD-C9CAA024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Group #1</a:t>
            </a:r>
          </a:p>
        </p:txBody>
      </p:sp>
    </p:spTree>
    <p:extLst>
      <p:ext uri="{BB962C8B-B14F-4D97-AF65-F5344CB8AC3E}">
        <p14:creationId xmlns:p14="http://schemas.microsoft.com/office/powerpoint/2010/main" val="213342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8"/>
    </mc:Choice>
    <mc:Fallback xmlns="">
      <p:transition spd="slow" advTm="780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13AD-B685-1241-B9FD-C9CAA024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Matplotlib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2045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72"/>
    </mc:Choice>
    <mc:Fallback xmlns="">
      <p:transition spd="slow" advTm="927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Bence Arato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/>
          <a:srcRect t="44" b="44"/>
          <a:stretch>
            <a:fillRect/>
          </a:stretch>
        </p:blipFill>
        <p:spPr bwMode="auto"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9B5E5F-BEB2-5347-BD65-6C3ED0597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Bence Arató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37DFD-16FC-BF4D-B1A2-BBED72D54A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Director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BI Consulting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5D287-634C-1B45-8ECD-B9BF83DD1E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4695" y="2338876"/>
            <a:ext cx="7615856" cy="4417902"/>
          </a:xfrm>
        </p:spPr>
        <p:txBody>
          <a:bodyPr>
            <a:normAutofit/>
          </a:bodyPr>
          <a:lstStyle/>
          <a:p>
            <a:r>
              <a:rPr lang="hu-HU" b="0" dirty="0"/>
              <a:t>Data </a:t>
            </a:r>
            <a:r>
              <a:rPr lang="hu-HU" b="0" dirty="0" err="1"/>
              <a:t>architect</a:t>
            </a:r>
            <a:r>
              <a:rPr lang="hu-HU" b="0" dirty="0"/>
              <a:t> and </a:t>
            </a:r>
            <a:r>
              <a:rPr lang="hu-HU" b="0" dirty="0" err="1"/>
              <a:t>analyst</a:t>
            </a:r>
            <a:r>
              <a:rPr lang="hu-HU" b="0" dirty="0"/>
              <a:t> </a:t>
            </a:r>
            <a:r>
              <a:rPr lang="hu-HU" b="0" dirty="0" err="1"/>
              <a:t>with</a:t>
            </a:r>
            <a:r>
              <a:rPr lang="hu-HU" b="0" dirty="0"/>
              <a:t> 15+ </a:t>
            </a:r>
            <a:r>
              <a:rPr lang="hu-HU" b="0" dirty="0" err="1"/>
              <a:t>years</a:t>
            </a:r>
            <a:r>
              <a:rPr lang="hu-HU" b="0" dirty="0"/>
              <a:t> of </a:t>
            </a:r>
            <a:r>
              <a:rPr lang="hu-HU" b="0" dirty="0" err="1"/>
              <a:t>experience</a:t>
            </a:r>
            <a:endParaRPr lang="hu-HU" b="0" dirty="0"/>
          </a:p>
          <a:p>
            <a:r>
              <a:rPr lang="hu-HU" b="0" dirty="0" err="1"/>
              <a:t>Visiting</a:t>
            </a:r>
            <a:r>
              <a:rPr lang="hu-HU" b="0" dirty="0"/>
              <a:t> professor </a:t>
            </a:r>
            <a:r>
              <a:rPr lang="hu-HU" b="0" dirty="0" err="1"/>
              <a:t>at</a:t>
            </a:r>
            <a:r>
              <a:rPr lang="hu-HU" b="0" dirty="0"/>
              <a:t> CEU, </a:t>
            </a:r>
            <a:r>
              <a:rPr lang="hu-HU" b="0" dirty="0" err="1"/>
              <a:t>teaching</a:t>
            </a:r>
            <a:r>
              <a:rPr lang="hu-HU" b="0" dirty="0"/>
              <a:t> data </a:t>
            </a:r>
            <a:r>
              <a:rPr lang="hu-HU" b="0" dirty="0" err="1"/>
              <a:t>visualization</a:t>
            </a:r>
            <a:r>
              <a:rPr lang="hu-HU" b="0" dirty="0"/>
              <a:t> and </a:t>
            </a:r>
            <a:r>
              <a:rPr lang="hu-HU" b="0" dirty="0" err="1"/>
              <a:t>visual</a:t>
            </a:r>
            <a:r>
              <a:rPr lang="hu-HU" b="0" dirty="0"/>
              <a:t> </a:t>
            </a:r>
            <a:r>
              <a:rPr lang="hu-HU" b="0" dirty="0" err="1"/>
              <a:t>analytics</a:t>
            </a:r>
            <a:endParaRPr lang="hu-HU" b="0" dirty="0"/>
          </a:p>
          <a:p>
            <a:r>
              <a:rPr lang="hu-HU" b="0" dirty="0"/>
              <a:t>PyData Budapest meetup </a:t>
            </a:r>
            <a:r>
              <a:rPr lang="hu-HU" b="0" dirty="0" err="1"/>
              <a:t>organizer</a:t>
            </a:r>
            <a:endParaRPr lang="hu-HU" b="0" dirty="0"/>
          </a:p>
          <a:p>
            <a:endParaRPr lang="hu-HU" b="0" dirty="0"/>
          </a:p>
          <a:p>
            <a:pPr marL="0" indent="0">
              <a:buNone/>
            </a:pPr>
            <a:endParaRPr lang="hu-HU" b="0" dirty="0"/>
          </a:p>
          <a:p>
            <a:pPr marL="457200" lvl="1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7052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"/>
    </mc:Choice>
    <mc:Fallback xmlns="">
      <p:transition spd="slow" advTm="19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Matplotlib</a:t>
            </a:r>
            <a:endParaRPr lang="hu-HU" dirty="0"/>
          </a:p>
        </p:txBody>
      </p:sp>
      <p:pic>
        <p:nvPicPr>
          <p:cNvPr id="6" name="Tartalom helye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00030" y="706388"/>
            <a:ext cx="9788626" cy="55568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Szöveg helye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matplotlib.org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7637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96"/>
    </mc:Choice>
    <mc:Fallback xmlns="">
      <p:transition spd="slow" advTm="3529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Matplotlib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1166091" y="795338"/>
            <a:ext cx="9859818" cy="5432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matplotlib.org/3.1.0/gallery</a:t>
            </a:r>
          </a:p>
        </p:txBody>
      </p:sp>
    </p:spTree>
    <p:extLst>
      <p:ext uri="{BB962C8B-B14F-4D97-AF65-F5344CB8AC3E}">
        <p14:creationId xmlns:p14="http://schemas.microsoft.com/office/powerpoint/2010/main" val="4045770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Matplotlib</a:t>
            </a:r>
            <a:endParaRPr lang="hu-HU" dirty="0"/>
          </a:p>
        </p:txBody>
      </p:sp>
      <p:sp>
        <p:nvSpPr>
          <p:cNvPr id="7" name="Szöveg helye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Tartalom helye 2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6952" y="844888"/>
            <a:ext cx="5258070" cy="50358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44888"/>
            <a:ext cx="5706146" cy="45235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6382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2814823" y="1710222"/>
            <a:ext cx="2188028" cy="51761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8" name="Title 10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Rectangle 5"/>
          <p:cNvSpPr/>
          <p:nvPr/>
        </p:nvSpPr>
        <p:spPr>
          <a:xfrm>
            <a:off x="367393" y="776624"/>
            <a:ext cx="2232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/>
              <a:t>Background</a:t>
            </a:r>
            <a:endParaRPr lang="hu-HU" dirty="0"/>
          </a:p>
        </p:txBody>
      </p:sp>
      <p:sp>
        <p:nvSpPr>
          <p:cNvPr id="7" name="Rectangle 6"/>
          <p:cNvSpPr/>
          <p:nvPr/>
        </p:nvSpPr>
        <p:spPr>
          <a:xfrm>
            <a:off x="310165" y="2449845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MATLAB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29637" y="2449845"/>
            <a:ext cx="2232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Matplotlib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418115" y="776624"/>
            <a:ext cx="5528177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Charting</a:t>
            </a:r>
            <a:r>
              <a:rPr lang="hu-HU" dirty="0"/>
              <a:t> </a:t>
            </a:r>
            <a:r>
              <a:rPr lang="hu-HU" dirty="0" err="1"/>
              <a:t>libraries</a:t>
            </a:r>
            <a:endParaRPr lang="hu-HU" dirty="0"/>
          </a:p>
        </p:txBody>
      </p:sp>
      <p:cxnSp>
        <p:nvCxnSpPr>
          <p:cNvPr id="72" name="Straight Arrow Connector 71"/>
          <p:cNvCxnSpPr>
            <a:stCxn id="7" idx="3"/>
            <a:endCxn id="12" idx="1"/>
          </p:cNvCxnSpPr>
          <p:nvPr/>
        </p:nvCxnSpPr>
        <p:spPr>
          <a:xfrm>
            <a:off x="2542165" y="2629845"/>
            <a:ext cx="8874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397424" y="6237657"/>
            <a:ext cx="1602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200" dirty="0">
                <a:solidFill>
                  <a:schemeClr val="bg1">
                    <a:lumMod val="50000"/>
                  </a:schemeClr>
                </a:solidFill>
              </a:rPr>
              <a:t>@bencearato</a:t>
            </a:r>
          </a:p>
        </p:txBody>
      </p:sp>
    </p:spTree>
    <p:extLst>
      <p:ext uri="{BB962C8B-B14F-4D97-AF65-F5344CB8AC3E}">
        <p14:creationId xmlns:p14="http://schemas.microsoft.com/office/powerpoint/2010/main" val="1274253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13AD-B685-1241-B9FD-C9CAA024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Seaborn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94639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Seaborn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703263" y="865080"/>
            <a:ext cx="10785475" cy="52929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seaborn.pydata.org</a:t>
            </a:r>
          </a:p>
        </p:txBody>
      </p:sp>
    </p:spTree>
    <p:extLst>
      <p:ext uri="{BB962C8B-B14F-4D97-AF65-F5344CB8AC3E}">
        <p14:creationId xmlns:p14="http://schemas.microsoft.com/office/powerpoint/2010/main" val="2341387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Seaborn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50605" y="856129"/>
            <a:ext cx="10687476" cy="54660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Szöveg hely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seaborn.pydata.org</a:t>
            </a:r>
            <a:r>
              <a:rPr lang="hu-HU" dirty="0"/>
              <a:t>/</a:t>
            </a:r>
            <a:r>
              <a:rPr lang="hu-HU" dirty="0" err="1"/>
              <a:t>examples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25958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Seaborn</a:t>
            </a:r>
            <a:endParaRPr lang="hu-HU" dirty="0"/>
          </a:p>
        </p:txBody>
      </p:sp>
      <p:sp>
        <p:nvSpPr>
          <p:cNvPr id="7" name="Szöveg helye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Tartalom helye 2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2944" y="789957"/>
            <a:ext cx="5477089" cy="52669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816" y="789957"/>
            <a:ext cx="5732083" cy="30816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4254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13AD-B685-1241-B9FD-C9CAA024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plotnine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12956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plotnine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751615" y="795338"/>
            <a:ext cx="8688771" cy="5432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github.com/has2k1/</a:t>
            </a:r>
            <a:r>
              <a:rPr lang="en-US" dirty="0" err="1"/>
              <a:t>plotnine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9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AD638-0C8A-FC4D-BA18-065AB7BC8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Data </a:t>
            </a:r>
            <a:r>
              <a:rPr lang="hu-HU" dirty="0" err="1"/>
              <a:t>visualization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Python</a:t>
            </a:r>
          </a:p>
        </p:txBody>
      </p:sp>
    </p:spTree>
    <p:extLst>
      <p:ext uri="{BB962C8B-B14F-4D97-AF65-F5344CB8AC3E}">
        <p14:creationId xmlns:p14="http://schemas.microsoft.com/office/powerpoint/2010/main" val="3560757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plotnine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05025" y="1013327"/>
            <a:ext cx="9578635" cy="48172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Szöveg hely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plotnine.readthedocs.io</a:t>
            </a:r>
            <a:r>
              <a:rPr lang="hu-HU" dirty="0"/>
              <a:t>/en/</a:t>
            </a:r>
            <a:r>
              <a:rPr lang="hu-HU" dirty="0" err="1"/>
              <a:t>stable</a:t>
            </a:r>
            <a:r>
              <a:rPr lang="hu-HU" dirty="0"/>
              <a:t>/</a:t>
            </a:r>
            <a:r>
              <a:rPr lang="hu-HU" dirty="0" err="1"/>
              <a:t>gallery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8459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plotnine</a:t>
            </a:r>
            <a:endParaRPr lang="hu-HU" dirty="0"/>
          </a:p>
        </p:txBody>
      </p:sp>
      <p:sp>
        <p:nvSpPr>
          <p:cNvPr id="7" name="Szöveg helye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Tartalom helye 2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9310" y="834401"/>
            <a:ext cx="6464632" cy="50567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477" y="834401"/>
            <a:ext cx="5184914" cy="239058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6308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Matplotlib, Seaborn, </a:t>
            </a:r>
            <a:r>
              <a:rPr lang="en-US" dirty="0" err="1"/>
              <a:t>plotnine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15658" y="725106"/>
            <a:ext cx="5360212" cy="5275373"/>
          </a:xfrm>
        </p:spPr>
        <p:txBody>
          <a:bodyPr>
            <a:noAutofit/>
          </a:bodyPr>
          <a:lstStyle/>
          <a:p>
            <a:r>
              <a:rPr lang="en-US" sz="2400" dirty="0"/>
              <a:t>Matplotlib </a:t>
            </a:r>
            <a:r>
              <a:rPr lang="hu-HU" sz="2400" dirty="0" err="1"/>
              <a:t>background</a:t>
            </a:r>
            <a:endParaRPr lang="en-US" sz="2400" dirty="0"/>
          </a:p>
          <a:p>
            <a:pPr lvl="1"/>
            <a:r>
              <a:rPr lang="en-US" sz="2000" dirty="0"/>
              <a:t>Originally based on </a:t>
            </a:r>
            <a:r>
              <a:rPr lang="hu-HU" sz="2000" dirty="0"/>
              <a:t>MATLAB</a:t>
            </a:r>
            <a:endParaRPr lang="en-US" sz="2000" dirty="0"/>
          </a:p>
          <a:p>
            <a:pPr lvl="1"/>
            <a:r>
              <a:rPr lang="en-US" sz="2000" dirty="0"/>
              <a:t>The doyen of the Python dataviz world, the most widely used library</a:t>
            </a:r>
          </a:p>
          <a:p>
            <a:pPr lvl="1"/>
            <a:r>
              <a:rPr lang="hu-HU" sz="2000" dirty="0"/>
              <a:t>Works </a:t>
            </a:r>
            <a:r>
              <a:rPr lang="hu-HU" sz="2000" dirty="0" err="1"/>
              <a:t>for</a:t>
            </a:r>
            <a:r>
              <a:rPr lang="hu-HU" sz="2000" dirty="0"/>
              <a:t> </a:t>
            </a:r>
            <a:r>
              <a:rPr lang="en-US" sz="2000" dirty="0"/>
              <a:t>many-many use cases and has some unique features </a:t>
            </a:r>
            <a:endParaRPr lang="hu-HU" sz="2000" dirty="0"/>
          </a:p>
          <a:p>
            <a:pPr lvl="1"/>
            <a:r>
              <a:rPr lang="hu-HU" sz="2000" dirty="0" err="1"/>
              <a:t>Supports</a:t>
            </a:r>
            <a:r>
              <a:rPr lang="hu-HU" sz="2000" dirty="0"/>
              <a:t> </a:t>
            </a:r>
            <a:r>
              <a:rPr lang="hu-HU" sz="2000" dirty="0" err="1"/>
              <a:t>several</a:t>
            </a:r>
            <a:r>
              <a:rPr lang="hu-HU" sz="2000" dirty="0"/>
              <a:t> </a:t>
            </a:r>
            <a:r>
              <a:rPr lang="hu-HU" sz="2000" dirty="0" err="1"/>
              <a:t>backends</a:t>
            </a:r>
            <a:r>
              <a:rPr lang="hu-HU" sz="2000" dirty="0"/>
              <a:t> and </a:t>
            </a:r>
            <a:r>
              <a:rPr lang="hu-HU" sz="2000" dirty="0" err="1"/>
              <a:t>platforms</a:t>
            </a:r>
            <a:endParaRPr lang="en-US" sz="2000" dirty="0"/>
          </a:p>
          <a:p>
            <a:r>
              <a:rPr lang="en-US" sz="2400" dirty="0"/>
              <a:t>Some Matplotlib challenges</a:t>
            </a:r>
          </a:p>
          <a:p>
            <a:pPr lvl="1"/>
            <a:r>
              <a:rPr lang="en-US" sz="2000" dirty="0"/>
              <a:t>Low-level imperative approach, syntax could be </a:t>
            </a:r>
            <a:r>
              <a:rPr lang="hu-HU" sz="2000" dirty="0" err="1"/>
              <a:t>verbose</a:t>
            </a:r>
            <a:r>
              <a:rPr lang="hu-HU" sz="2000" dirty="0"/>
              <a:t> and </a:t>
            </a:r>
            <a:r>
              <a:rPr lang="en-US" sz="2000" dirty="0"/>
              <a:t>difficult to master</a:t>
            </a:r>
          </a:p>
          <a:p>
            <a:pPr lvl="1"/>
            <a:r>
              <a:rPr lang="en-US" sz="2000" dirty="0"/>
              <a:t>Web/interactivity </a:t>
            </a:r>
            <a:r>
              <a:rPr lang="hu-HU" sz="2000" dirty="0" err="1"/>
              <a:t>was</a:t>
            </a:r>
            <a:r>
              <a:rPr lang="hu-HU" sz="2000" dirty="0"/>
              <a:t> </a:t>
            </a:r>
            <a:r>
              <a:rPr lang="en-US" sz="2000" dirty="0"/>
              <a:t>not supported</a:t>
            </a:r>
            <a:endParaRPr lang="hu-HU" sz="2000" dirty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332627" y="725106"/>
            <a:ext cx="5621763" cy="5275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eaLnBrk="1" hangingPunct="1">
              <a:spcBef>
                <a:spcPts val="18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685800" lvl="1" indent="-228600" algn="l" defTabSz="914400" eaLnBrk="1" hangingPunct="1"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 marL="1143000" lvl="2" indent="-228600" algn="l" defTabSz="914400" eaLnBrk="1" hangingPunct="1"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 marL="1600200" indent="-228600" algn="l" defTabSz="914400" eaLnBrk="1" hangingPunct="1"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 marL="2057400" indent="-228600" algn="l" defTabSz="914400" eaLnBrk="1" hangingPunct="1">
              <a:spcBef>
                <a:spcPts val="500"/>
              </a:spcBef>
              <a:buFont typeface="Arial" panose="020B0604020202020204" pitchFamily="34" charset="0"/>
              <a:buChar char="•"/>
              <a:defRPr b="0" kern="120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  <a:lvl6pPr marL="25146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Seaborn</a:t>
            </a:r>
          </a:p>
          <a:p>
            <a:pPr lvl="1"/>
            <a:r>
              <a:rPr lang="en-US" dirty="0"/>
              <a:t>high-level library built on Matplotlib</a:t>
            </a:r>
          </a:p>
          <a:p>
            <a:pPr lvl="1"/>
            <a:r>
              <a:rPr lang="en-US" dirty="0"/>
              <a:t>Focus on statistical visualizations</a:t>
            </a:r>
          </a:p>
          <a:p>
            <a:pPr lvl="1"/>
            <a:r>
              <a:rPr lang="en-US" dirty="0"/>
              <a:t>Nice visual defaults</a:t>
            </a:r>
          </a:p>
          <a:p>
            <a:pPr lvl="1"/>
            <a:endParaRPr lang="en-US" dirty="0"/>
          </a:p>
          <a:p>
            <a:r>
              <a:rPr lang="en-US" dirty="0" err="1"/>
              <a:t>plotnine</a:t>
            </a:r>
            <a:endParaRPr lang="en-US" dirty="0"/>
          </a:p>
          <a:p>
            <a:pPr lvl="1"/>
            <a:r>
              <a:rPr lang="en-US" dirty="0"/>
              <a:t>High-level library built on Matplotlib</a:t>
            </a:r>
          </a:p>
          <a:p>
            <a:pPr lvl="1"/>
            <a:r>
              <a:rPr lang="en-US" dirty="0"/>
              <a:t>Implements the Grammar of Graphic, based on R’s ggplot2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851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2814823" y="1710222"/>
            <a:ext cx="2188028" cy="51761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8" name="Title 10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Rectangle 5"/>
          <p:cNvSpPr/>
          <p:nvPr/>
        </p:nvSpPr>
        <p:spPr>
          <a:xfrm>
            <a:off x="367393" y="776624"/>
            <a:ext cx="2232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/>
              <a:t>Background</a:t>
            </a:r>
            <a:endParaRPr lang="hu-HU" dirty="0"/>
          </a:p>
        </p:txBody>
      </p:sp>
      <p:sp>
        <p:nvSpPr>
          <p:cNvPr id="7" name="Rectangle 6"/>
          <p:cNvSpPr/>
          <p:nvPr/>
        </p:nvSpPr>
        <p:spPr>
          <a:xfrm>
            <a:off x="310165" y="2449845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MATLAB</a:t>
            </a:r>
          </a:p>
        </p:txBody>
      </p:sp>
      <p:sp>
        <p:nvSpPr>
          <p:cNvPr id="9" name="Rectangle 8"/>
          <p:cNvSpPr/>
          <p:nvPr/>
        </p:nvSpPr>
        <p:spPr>
          <a:xfrm>
            <a:off x="310165" y="1743123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Ggplot2 (R)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29637" y="2449845"/>
            <a:ext cx="2232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Matplotlib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26899" y="1743123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plotnine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418115" y="776624"/>
            <a:ext cx="5528177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Charting</a:t>
            </a:r>
            <a:r>
              <a:rPr lang="hu-HU" dirty="0"/>
              <a:t> </a:t>
            </a:r>
            <a:r>
              <a:rPr lang="hu-HU" dirty="0" err="1"/>
              <a:t>libraries</a:t>
            </a:r>
            <a:endParaRPr lang="hu-HU" dirty="0"/>
          </a:p>
        </p:txBody>
      </p:sp>
      <p:cxnSp>
        <p:nvCxnSpPr>
          <p:cNvPr id="72" name="Straight Arrow Connector 71"/>
          <p:cNvCxnSpPr>
            <a:stCxn id="7" idx="3"/>
            <a:endCxn id="12" idx="1"/>
          </p:cNvCxnSpPr>
          <p:nvPr/>
        </p:nvCxnSpPr>
        <p:spPr>
          <a:xfrm>
            <a:off x="2542165" y="2629845"/>
            <a:ext cx="8874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2" idx="3"/>
            <a:endCxn id="14" idx="1"/>
          </p:cNvCxnSpPr>
          <p:nvPr/>
        </p:nvCxnSpPr>
        <p:spPr>
          <a:xfrm>
            <a:off x="5661637" y="2629845"/>
            <a:ext cx="1065262" cy="45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726899" y="2454432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Seaborn</a:t>
            </a:r>
          </a:p>
        </p:txBody>
      </p:sp>
      <p:cxnSp>
        <p:nvCxnSpPr>
          <p:cNvPr id="95" name="Straight Arrow Connector 94"/>
          <p:cNvCxnSpPr>
            <a:stCxn id="9" idx="3"/>
            <a:endCxn id="17" idx="1"/>
          </p:cNvCxnSpPr>
          <p:nvPr/>
        </p:nvCxnSpPr>
        <p:spPr>
          <a:xfrm>
            <a:off x="2542165" y="1923123"/>
            <a:ext cx="41847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2" idx="3"/>
            <a:endCxn id="17" idx="1"/>
          </p:cNvCxnSpPr>
          <p:nvPr/>
        </p:nvCxnSpPr>
        <p:spPr>
          <a:xfrm flipV="1">
            <a:off x="5661637" y="1923123"/>
            <a:ext cx="1065262" cy="7067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397424" y="6237657"/>
            <a:ext cx="1602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200" dirty="0">
                <a:solidFill>
                  <a:schemeClr val="bg1">
                    <a:lumMod val="50000"/>
                  </a:schemeClr>
                </a:solidFill>
              </a:rPr>
              <a:t>@bencearato</a:t>
            </a:r>
          </a:p>
        </p:txBody>
      </p:sp>
    </p:spTree>
    <p:extLst>
      <p:ext uri="{BB962C8B-B14F-4D97-AF65-F5344CB8AC3E}">
        <p14:creationId xmlns:p14="http://schemas.microsoft.com/office/powerpoint/2010/main" val="437448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13AD-B685-1241-B9FD-C9CAA024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Group #2</a:t>
            </a:r>
          </a:p>
        </p:txBody>
      </p:sp>
    </p:spTree>
    <p:extLst>
      <p:ext uri="{BB962C8B-B14F-4D97-AF65-F5344CB8AC3E}">
        <p14:creationId xmlns:p14="http://schemas.microsoft.com/office/powerpoint/2010/main" val="2007221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75582"/>
            <a:ext cx="12239668" cy="1620498"/>
          </a:xfrm>
        </p:spPr>
        <p:txBody>
          <a:bodyPr/>
          <a:lstStyle/>
          <a:p>
            <a:r>
              <a:rPr lang="en-US" dirty="0" err="1"/>
              <a:t>Bokeh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731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Bokeh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487506" y="795338"/>
            <a:ext cx="9216988" cy="5432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bokeh.org</a:t>
            </a:r>
          </a:p>
        </p:txBody>
      </p:sp>
    </p:spTree>
    <p:extLst>
      <p:ext uri="{BB962C8B-B14F-4D97-AF65-F5344CB8AC3E}">
        <p14:creationId xmlns:p14="http://schemas.microsoft.com/office/powerpoint/2010/main" val="2422964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Bokeh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docs.bokeh.org</a:t>
            </a:r>
            <a:r>
              <a:rPr lang="hu-HU" dirty="0"/>
              <a:t>/en/</a:t>
            </a:r>
            <a:r>
              <a:rPr lang="hu-HU" dirty="0" err="1"/>
              <a:t>latest</a:t>
            </a:r>
            <a:r>
              <a:rPr lang="hu-HU" dirty="0"/>
              <a:t>/</a:t>
            </a:r>
            <a:r>
              <a:rPr lang="hu-HU" dirty="0" err="1"/>
              <a:t>docs</a:t>
            </a:r>
            <a:r>
              <a:rPr lang="hu-HU" dirty="0"/>
              <a:t>/</a:t>
            </a:r>
            <a:r>
              <a:rPr lang="hu-HU" dirty="0" err="1"/>
              <a:t>gallery.html</a:t>
            </a:r>
            <a:endParaRPr lang="hu-H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55661" y="795338"/>
            <a:ext cx="10480678" cy="5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58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Bokeh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35163" y="592572"/>
            <a:ext cx="5456582" cy="55014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889" y="612077"/>
            <a:ext cx="5643150" cy="55014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3630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2814823" y="1710222"/>
            <a:ext cx="2188028" cy="51761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8" name="Title 10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Rectangle 5"/>
          <p:cNvSpPr/>
          <p:nvPr/>
        </p:nvSpPr>
        <p:spPr>
          <a:xfrm>
            <a:off x="367393" y="776624"/>
            <a:ext cx="2232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/>
              <a:t>Background</a:t>
            </a:r>
            <a:endParaRPr lang="hu-HU" dirty="0"/>
          </a:p>
        </p:txBody>
      </p:sp>
      <p:sp>
        <p:nvSpPr>
          <p:cNvPr id="7" name="Rectangle 6"/>
          <p:cNvSpPr/>
          <p:nvPr/>
        </p:nvSpPr>
        <p:spPr>
          <a:xfrm>
            <a:off x="310165" y="2449845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MATLAB</a:t>
            </a:r>
          </a:p>
        </p:txBody>
      </p:sp>
      <p:sp>
        <p:nvSpPr>
          <p:cNvPr id="9" name="Rectangle 8"/>
          <p:cNvSpPr/>
          <p:nvPr/>
        </p:nvSpPr>
        <p:spPr>
          <a:xfrm>
            <a:off x="310165" y="1743123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Ggplot2 (R)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2755" y="5326121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 / </a:t>
            </a:r>
            <a:r>
              <a:rPr lang="hu-HU" dirty="0" err="1"/>
              <a:t>Javascript</a:t>
            </a:r>
            <a:endParaRPr lang="hu-HU" dirty="0"/>
          </a:p>
        </p:txBody>
      </p:sp>
      <p:sp>
        <p:nvSpPr>
          <p:cNvPr id="12" name="Rectangle 11"/>
          <p:cNvSpPr/>
          <p:nvPr/>
        </p:nvSpPr>
        <p:spPr>
          <a:xfrm>
            <a:off x="3453771" y="2449845"/>
            <a:ext cx="2232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Matplotlib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26899" y="1743123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plotnine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53771" y="4066692"/>
            <a:ext cx="2232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Bokeh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418115" y="776624"/>
            <a:ext cx="5528177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Charting</a:t>
            </a:r>
            <a:r>
              <a:rPr lang="hu-HU" dirty="0"/>
              <a:t> </a:t>
            </a:r>
            <a:r>
              <a:rPr lang="hu-HU" dirty="0" err="1"/>
              <a:t>libraries</a:t>
            </a:r>
            <a:endParaRPr lang="hu-HU" dirty="0"/>
          </a:p>
        </p:txBody>
      </p:sp>
      <p:cxnSp>
        <p:nvCxnSpPr>
          <p:cNvPr id="72" name="Straight Arrow Connector 71"/>
          <p:cNvCxnSpPr>
            <a:stCxn id="7" idx="3"/>
            <a:endCxn id="12" idx="1"/>
          </p:cNvCxnSpPr>
          <p:nvPr/>
        </p:nvCxnSpPr>
        <p:spPr>
          <a:xfrm>
            <a:off x="2542165" y="2629845"/>
            <a:ext cx="9116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2" idx="3"/>
            <a:endCxn id="14" idx="1"/>
          </p:cNvCxnSpPr>
          <p:nvPr/>
        </p:nvCxnSpPr>
        <p:spPr>
          <a:xfrm>
            <a:off x="5685771" y="2629845"/>
            <a:ext cx="1041128" cy="45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726899" y="2454432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Seaborn</a:t>
            </a:r>
          </a:p>
        </p:txBody>
      </p:sp>
      <p:cxnSp>
        <p:nvCxnSpPr>
          <p:cNvPr id="95" name="Straight Arrow Connector 94"/>
          <p:cNvCxnSpPr>
            <a:stCxn id="9" idx="3"/>
            <a:endCxn id="17" idx="1"/>
          </p:cNvCxnSpPr>
          <p:nvPr/>
        </p:nvCxnSpPr>
        <p:spPr>
          <a:xfrm>
            <a:off x="2542165" y="1923123"/>
            <a:ext cx="41847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2" idx="3"/>
            <a:endCxn id="17" idx="1"/>
          </p:cNvCxnSpPr>
          <p:nvPr/>
        </p:nvCxnSpPr>
        <p:spPr>
          <a:xfrm flipV="1">
            <a:off x="5685771" y="1923123"/>
            <a:ext cx="1041128" cy="7067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397424" y="6237657"/>
            <a:ext cx="1602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200" dirty="0">
                <a:solidFill>
                  <a:schemeClr val="bg1">
                    <a:lumMod val="50000"/>
                  </a:schemeClr>
                </a:solidFill>
              </a:rPr>
              <a:t>@bencearato</a:t>
            </a:r>
          </a:p>
        </p:txBody>
      </p:sp>
      <p:cxnSp>
        <p:nvCxnSpPr>
          <p:cNvPr id="103" name="Straight Arrow Connector 102"/>
          <p:cNvCxnSpPr>
            <a:stCxn id="10" idx="3"/>
            <a:endCxn id="25" idx="1"/>
          </p:cNvCxnSpPr>
          <p:nvPr/>
        </p:nvCxnSpPr>
        <p:spPr>
          <a:xfrm flipV="1">
            <a:off x="2584755" y="4246692"/>
            <a:ext cx="869016" cy="1259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27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88194A-22F9-EABC-917C-56E1505F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Why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Python?</a:t>
            </a:r>
          </a:p>
        </p:txBody>
      </p:sp>
    </p:spTree>
    <p:extLst>
      <p:ext uri="{BB962C8B-B14F-4D97-AF65-F5344CB8AC3E}">
        <p14:creationId xmlns:p14="http://schemas.microsoft.com/office/powerpoint/2010/main" val="4250616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75582"/>
            <a:ext cx="12239668" cy="1620498"/>
          </a:xfrm>
        </p:spPr>
        <p:txBody>
          <a:bodyPr/>
          <a:lstStyle/>
          <a:p>
            <a:r>
              <a:rPr lang="hu-HU" dirty="0" err="1"/>
              <a:t>Holoviews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298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HoloViews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holoviews.org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323395" y="807045"/>
            <a:ext cx="9541896" cy="53687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HoloViews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holoviews.org</a:t>
            </a:r>
            <a:r>
              <a:rPr lang="hu-HU" dirty="0"/>
              <a:t>/</a:t>
            </a:r>
            <a:r>
              <a:rPr lang="hu-HU" dirty="0" err="1"/>
              <a:t>gallery</a:t>
            </a:r>
            <a:r>
              <a:rPr lang="hu-HU" dirty="0"/>
              <a:t>/index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22710" y="795338"/>
            <a:ext cx="9546581" cy="5432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2040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HoloViews</a:t>
            </a:r>
            <a:endParaRPr lang="hu-HU" dirty="0"/>
          </a:p>
        </p:txBody>
      </p:sp>
      <p:sp>
        <p:nvSpPr>
          <p:cNvPr id="7" name="Szöveg helye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1" name="Tartalom helye 10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70218" y="685097"/>
            <a:ext cx="5491486" cy="53553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85097"/>
            <a:ext cx="5467350" cy="24098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59774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HoloViews</a:t>
            </a:r>
            <a:endParaRPr lang="hu-HU" dirty="0"/>
          </a:p>
        </p:txBody>
      </p:sp>
      <p:sp>
        <p:nvSpPr>
          <p:cNvPr id="7" name="Szöveg helye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7571" y="685097"/>
            <a:ext cx="5268217" cy="47189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685097"/>
            <a:ext cx="5438775" cy="2257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4760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2814823" y="1710222"/>
            <a:ext cx="2188028" cy="51761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8" name="Title 10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Rectangle 5"/>
          <p:cNvSpPr/>
          <p:nvPr/>
        </p:nvSpPr>
        <p:spPr>
          <a:xfrm>
            <a:off x="367393" y="776624"/>
            <a:ext cx="2232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/>
              <a:t>Background</a:t>
            </a:r>
            <a:endParaRPr lang="hu-HU" dirty="0"/>
          </a:p>
        </p:txBody>
      </p:sp>
      <p:sp>
        <p:nvSpPr>
          <p:cNvPr id="7" name="Rectangle 6"/>
          <p:cNvSpPr/>
          <p:nvPr/>
        </p:nvSpPr>
        <p:spPr>
          <a:xfrm>
            <a:off x="310165" y="2449845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MATLAB</a:t>
            </a:r>
          </a:p>
        </p:txBody>
      </p:sp>
      <p:sp>
        <p:nvSpPr>
          <p:cNvPr id="9" name="Rectangle 8"/>
          <p:cNvSpPr/>
          <p:nvPr/>
        </p:nvSpPr>
        <p:spPr>
          <a:xfrm>
            <a:off x="310165" y="1743123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Ggplot2 (R)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2755" y="5326121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 / </a:t>
            </a:r>
            <a:r>
              <a:rPr lang="hu-HU" dirty="0" err="1"/>
              <a:t>Javascript</a:t>
            </a:r>
            <a:endParaRPr lang="hu-HU" dirty="0"/>
          </a:p>
        </p:txBody>
      </p:sp>
      <p:sp>
        <p:nvSpPr>
          <p:cNvPr id="12" name="Rectangle 11"/>
          <p:cNvSpPr/>
          <p:nvPr/>
        </p:nvSpPr>
        <p:spPr>
          <a:xfrm>
            <a:off x="3429637" y="2449845"/>
            <a:ext cx="2232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Matplotlib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26899" y="1743123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plotnine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77905" y="4066692"/>
            <a:ext cx="2232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Bokeh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418115" y="776624"/>
            <a:ext cx="5528177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Charting</a:t>
            </a:r>
            <a:r>
              <a:rPr lang="hu-HU" dirty="0"/>
              <a:t> </a:t>
            </a:r>
            <a:r>
              <a:rPr lang="hu-HU" dirty="0" err="1"/>
              <a:t>libraries</a:t>
            </a:r>
            <a:endParaRPr lang="hu-HU" dirty="0"/>
          </a:p>
        </p:txBody>
      </p:sp>
      <p:sp>
        <p:nvSpPr>
          <p:cNvPr id="28" name="Rectangle 27"/>
          <p:cNvSpPr/>
          <p:nvPr/>
        </p:nvSpPr>
        <p:spPr>
          <a:xfrm>
            <a:off x="6726899" y="3160912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Holoviews</a:t>
            </a:r>
          </a:p>
        </p:txBody>
      </p:sp>
      <p:cxnSp>
        <p:nvCxnSpPr>
          <p:cNvPr id="72" name="Straight Arrow Connector 71"/>
          <p:cNvCxnSpPr>
            <a:stCxn id="7" idx="3"/>
            <a:endCxn id="12" idx="1"/>
          </p:cNvCxnSpPr>
          <p:nvPr/>
        </p:nvCxnSpPr>
        <p:spPr>
          <a:xfrm>
            <a:off x="2542165" y="2629845"/>
            <a:ext cx="8874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2" idx="3"/>
            <a:endCxn id="14" idx="1"/>
          </p:cNvCxnSpPr>
          <p:nvPr/>
        </p:nvCxnSpPr>
        <p:spPr>
          <a:xfrm>
            <a:off x="5661637" y="2629845"/>
            <a:ext cx="1065262" cy="45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726899" y="2454432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Seaborn</a:t>
            </a:r>
          </a:p>
        </p:txBody>
      </p:sp>
      <p:cxnSp>
        <p:nvCxnSpPr>
          <p:cNvPr id="95" name="Straight Arrow Connector 94"/>
          <p:cNvCxnSpPr>
            <a:stCxn id="9" idx="3"/>
            <a:endCxn id="17" idx="1"/>
          </p:cNvCxnSpPr>
          <p:nvPr/>
        </p:nvCxnSpPr>
        <p:spPr>
          <a:xfrm>
            <a:off x="2542165" y="1923123"/>
            <a:ext cx="41847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2" idx="3"/>
            <a:endCxn id="17" idx="1"/>
          </p:cNvCxnSpPr>
          <p:nvPr/>
        </p:nvCxnSpPr>
        <p:spPr>
          <a:xfrm flipV="1">
            <a:off x="5661637" y="1923123"/>
            <a:ext cx="1065262" cy="7067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5" idx="3"/>
            <a:endCxn id="28" idx="1"/>
          </p:cNvCxnSpPr>
          <p:nvPr/>
        </p:nvCxnSpPr>
        <p:spPr>
          <a:xfrm flipV="1">
            <a:off x="5709905" y="3340912"/>
            <a:ext cx="1016994" cy="9057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397424" y="6237657"/>
            <a:ext cx="1602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200" dirty="0">
                <a:solidFill>
                  <a:schemeClr val="bg1">
                    <a:lumMod val="50000"/>
                  </a:schemeClr>
                </a:solidFill>
              </a:rPr>
              <a:t>@bencearato</a:t>
            </a:r>
          </a:p>
        </p:txBody>
      </p:sp>
      <p:cxnSp>
        <p:nvCxnSpPr>
          <p:cNvPr id="70" name="Straight Arrow Connector 69"/>
          <p:cNvCxnSpPr>
            <a:stCxn id="12" idx="3"/>
            <a:endCxn id="28" idx="1"/>
          </p:cNvCxnSpPr>
          <p:nvPr/>
        </p:nvCxnSpPr>
        <p:spPr>
          <a:xfrm>
            <a:off x="5661637" y="2629845"/>
            <a:ext cx="1065262" cy="7110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0" idx="3"/>
            <a:endCxn id="25" idx="1"/>
          </p:cNvCxnSpPr>
          <p:nvPr/>
        </p:nvCxnSpPr>
        <p:spPr>
          <a:xfrm flipV="1">
            <a:off x="2584755" y="4246692"/>
            <a:ext cx="893150" cy="1259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64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hvPlot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hvplot.holoviz.org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437713" y="795338"/>
            <a:ext cx="9316575" cy="5432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6479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Bokeh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github.com</a:t>
            </a:r>
            <a:r>
              <a:rPr lang="hu-HU" dirty="0"/>
              <a:t>/</a:t>
            </a:r>
            <a:r>
              <a:rPr lang="hu-HU" dirty="0" err="1"/>
              <a:t>PatrikHlobil</a:t>
            </a:r>
            <a:r>
              <a:rPr lang="hu-HU" dirty="0"/>
              <a:t>/</a:t>
            </a:r>
            <a:r>
              <a:rPr lang="hu-HU" dirty="0" err="1"/>
              <a:t>Pandas-Bokeh</a:t>
            </a:r>
            <a:endParaRPr lang="hu-H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03996" y="795338"/>
            <a:ext cx="8784008" cy="5432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8110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Chartify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github.com</a:t>
            </a:r>
            <a:r>
              <a:rPr lang="hu-HU" dirty="0"/>
              <a:t>/</a:t>
            </a:r>
            <a:r>
              <a:rPr lang="hu-HU" dirty="0" err="1"/>
              <a:t>spotify</a:t>
            </a:r>
            <a:r>
              <a:rPr lang="hu-HU" dirty="0"/>
              <a:t>/</a:t>
            </a:r>
            <a:r>
              <a:rPr lang="hu-HU" dirty="0" err="1"/>
              <a:t>chartify</a:t>
            </a:r>
            <a:endParaRPr lang="hu-H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95338" y="1077913"/>
            <a:ext cx="10601325" cy="48672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138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Datashader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datashader.org</a:t>
            </a:r>
            <a:endParaRPr lang="hu-H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03263" y="874694"/>
            <a:ext cx="10785475" cy="527371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24587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5361C3-303B-6F70-8AF5-B1E88228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Using</a:t>
            </a:r>
            <a:r>
              <a:rPr lang="hu-HU" dirty="0"/>
              <a:t> Python </a:t>
            </a:r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dataviz</a:t>
            </a:r>
            <a:endParaRPr lang="hu-H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7E75FA-0334-60C7-C07D-6CDC53A45F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>
                <a:ea typeface="Helvetica Neue Medium" panose="02000503000000020004" pitchFamily="2" charset="0"/>
              </a:rPr>
              <a:t>What</a:t>
            </a:r>
            <a:r>
              <a:rPr lang="hu-HU" dirty="0">
                <a:ea typeface="Helvetica Neue Medium" panose="02000503000000020004" pitchFamily="2" charset="0"/>
              </a:rPr>
              <a:t> </a:t>
            </a:r>
            <a:r>
              <a:rPr lang="hu-HU" dirty="0" err="1">
                <a:ea typeface="Helvetica Neue Medium" panose="02000503000000020004" pitchFamily="2" charset="0"/>
              </a:rPr>
              <a:t>are</a:t>
            </a:r>
            <a:r>
              <a:rPr lang="hu-HU" dirty="0">
                <a:ea typeface="Helvetica Neue Medium" panose="02000503000000020004" pitchFamily="2" charset="0"/>
              </a:rPr>
              <a:t> </a:t>
            </a:r>
            <a:r>
              <a:rPr lang="hu-HU" dirty="0" err="1">
                <a:ea typeface="Helvetica Neue Medium" panose="02000503000000020004" pitchFamily="2" charset="0"/>
              </a:rPr>
              <a:t>the</a:t>
            </a:r>
            <a:r>
              <a:rPr lang="hu-HU" dirty="0">
                <a:ea typeface="Helvetica Neue Medium" panose="02000503000000020004" pitchFamily="2" charset="0"/>
              </a:rPr>
              <a:t> </a:t>
            </a:r>
            <a:r>
              <a:rPr lang="hu-HU" dirty="0" err="1">
                <a:ea typeface="Helvetica Neue Medium" panose="02000503000000020004" pitchFamily="2" charset="0"/>
              </a:rPr>
              <a:t>benefits</a:t>
            </a:r>
            <a:r>
              <a:rPr lang="hu-HU" dirty="0">
                <a:ea typeface="Helvetica Neue Medium" panose="02000503000000020004" pitchFamily="2" charset="0"/>
              </a:rPr>
              <a:t>?</a:t>
            </a:r>
            <a:endParaRPr lang="hu-HU" dirty="0"/>
          </a:p>
        </p:txBody>
      </p:sp>
      <p:pic>
        <p:nvPicPr>
          <p:cNvPr id="6" name="Picture 2" descr="http://www.hashslush.com/wp-content/uploads/2014/04/new_zealand_rugby_team_rain_haka_dance_hashslush2.jpg">
            <a:extLst>
              <a:ext uri="{FF2B5EF4-FFF2-40B4-BE49-F238E27FC236}">
                <a16:creationId xmlns:a16="http://schemas.microsoft.com/office/drawing/2014/main" id="{07E3A6B7-7363-B708-5B34-BA1FB7E1FB7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2050554" y="795338"/>
            <a:ext cx="8090892" cy="527526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9666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Bokeh</a:t>
            </a:r>
            <a:r>
              <a:rPr lang="hu-HU" dirty="0"/>
              <a:t>, </a:t>
            </a:r>
            <a:r>
              <a:rPr lang="hu-HU" dirty="0" err="1"/>
              <a:t>HoloViews</a:t>
            </a:r>
            <a:r>
              <a:rPr lang="hu-HU" dirty="0"/>
              <a:t> and </a:t>
            </a:r>
            <a:r>
              <a:rPr lang="hu-HU" dirty="0" err="1"/>
              <a:t>related</a:t>
            </a:r>
            <a:r>
              <a:rPr lang="hu-HU" dirty="0"/>
              <a:t> </a:t>
            </a:r>
            <a:r>
              <a:rPr lang="hu-HU" dirty="0" err="1"/>
              <a:t>libraries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15657" y="725106"/>
            <a:ext cx="5598759" cy="5275373"/>
          </a:xfrm>
        </p:spPr>
        <p:txBody>
          <a:bodyPr>
            <a:noAutofit/>
          </a:bodyPr>
          <a:lstStyle/>
          <a:p>
            <a:r>
              <a:rPr lang="en-US" sz="2400" dirty="0" err="1"/>
              <a:t>Bokeh</a:t>
            </a:r>
            <a:endParaRPr lang="en-US" sz="2400" dirty="0"/>
          </a:p>
          <a:p>
            <a:pPr lvl="1"/>
            <a:r>
              <a:rPr lang="en-US" sz="2000" dirty="0"/>
              <a:t>Created in 2013 to support web-based interactive charts in Python </a:t>
            </a:r>
          </a:p>
          <a:p>
            <a:pPr lvl="1"/>
            <a:r>
              <a:rPr lang="en-US" sz="2000" dirty="0" err="1"/>
              <a:t>Javascript</a:t>
            </a:r>
            <a:r>
              <a:rPr lang="en-US" sz="2000" dirty="0"/>
              <a:t>-based rendering (bokeh.js)</a:t>
            </a:r>
          </a:p>
          <a:p>
            <a:pPr lvl="1"/>
            <a:r>
              <a:rPr lang="en-US" sz="2000" dirty="0"/>
              <a:t>Provides charts, widgets and server components/framework</a:t>
            </a:r>
            <a:r>
              <a:rPr lang="hu-HU" sz="2000" dirty="0"/>
              <a:t> </a:t>
            </a:r>
            <a:r>
              <a:rPr lang="hu-HU" sz="2000" dirty="0" err="1"/>
              <a:t>in</a:t>
            </a:r>
            <a:r>
              <a:rPr lang="hu-HU" sz="2000" dirty="0"/>
              <a:t> </a:t>
            </a:r>
            <a:r>
              <a:rPr lang="hu-HU" sz="2000" dirty="0" err="1"/>
              <a:t>one</a:t>
            </a:r>
            <a:r>
              <a:rPr lang="hu-HU" sz="2000" dirty="0"/>
              <a:t> </a:t>
            </a:r>
            <a:r>
              <a:rPr lang="hu-HU" sz="2000" dirty="0" err="1"/>
              <a:t>package</a:t>
            </a:r>
            <a:endParaRPr lang="en-US" sz="2000" dirty="0"/>
          </a:p>
          <a:p>
            <a:pPr lvl="1"/>
            <a:r>
              <a:rPr lang="en-US" sz="2000" dirty="0"/>
              <a:t>Dashboards and data applications also supported</a:t>
            </a:r>
          </a:p>
          <a:p>
            <a:pPr lvl="1"/>
            <a:r>
              <a:rPr lang="en-US" sz="2000" dirty="0"/>
              <a:t>Originally funded by the DARPA XDATA program, later by Anaconda/</a:t>
            </a:r>
            <a:r>
              <a:rPr lang="en-US" sz="2000" dirty="0" err="1"/>
              <a:t>NUMFocus</a:t>
            </a:r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2"/>
            <a:endParaRPr lang="en-US" sz="2400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332627" y="725106"/>
            <a:ext cx="5621763" cy="5275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eaLnBrk="1" hangingPunct="1">
              <a:spcBef>
                <a:spcPts val="18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685800" lvl="1" indent="-228600" algn="l" defTabSz="914400" eaLnBrk="1" hangingPunct="1"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 marL="1143000" lvl="2" indent="-228600" algn="l" defTabSz="914400" eaLnBrk="1" hangingPunct="1"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 marL="1600200" indent="-228600" algn="l" defTabSz="914400" eaLnBrk="1" hangingPunct="1"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 marL="2057400" indent="-228600" algn="l" defTabSz="914400" eaLnBrk="1" hangingPunct="1">
              <a:spcBef>
                <a:spcPts val="500"/>
              </a:spcBef>
              <a:buFont typeface="Arial" panose="020B0604020202020204" pitchFamily="34" charset="0"/>
              <a:buChar char="•"/>
              <a:defRPr b="0" kern="120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  <a:lvl6pPr marL="25146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485027" y="725106"/>
            <a:ext cx="5621763" cy="5275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eaLnBrk="1" hangingPunct="1">
              <a:spcBef>
                <a:spcPts val="18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685800" lvl="1" indent="-228600" algn="l" defTabSz="914400" eaLnBrk="1" hangingPunct="1"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 marL="1143000" lvl="2" indent="-228600" algn="l" defTabSz="914400" eaLnBrk="1" hangingPunct="1"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 marL="1600200" indent="-228600" algn="l" defTabSz="914400" eaLnBrk="1" hangingPunct="1"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 marL="2057400" indent="-228600" algn="l" defTabSz="914400" eaLnBrk="1" hangingPunct="1">
              <a:spcBef>
                <a:spcPts val="500"/>
              </a:spcBef>
              <a:buFont typeface="Arial" panose="020B0604020202020204" pitchFamily="34" charset="0"/>
              <a:buChar char="•"/>
              <a:defRPr b="0" kern="120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  <a:lvl6pPr marL="25146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ea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Holoviews</a:t>
            </a:r>
            <a:endParaRPr lang="en-US" dirty="0"/>
          </a:p>
          <a:p>
            <a:pPr lvl="1"/>
            <a:r>
              <a:rPr lang="en-US" dirty="0"/>
              <a:t>Declarative objects that wrap your data and visualize themselves</a:t>
            </a:r>
          </a:p>
          <a:p>
            <a:pPr lvl="1"/>
            <a:r>
              <a:rPr lang="en-US" dirty="0"/>
              <a:t>Variety of data </a:t>
            </a:r>
            <a:r>
              <a:rPr lang="en-US" dirty="0" err="1"/>
              <a:t>backends</a:t>
            </a:r>
            <a:r>
              <a:rPr lang="en-US" dirty="0"/>
              <a:t>: Pandas, </a:t>
            </a:r>
            <a:r>
              <a:rPr lang="en-US" dirty="0" err="1"/>
              <a:t>Dask</a:t>
            </a:r>
            <a:r>
              <a:rPr lang="en-US" dirty="0"/>
              <a:t>, </a:t>
            </a:r>
            <a:r>
              <a:rPr lang="en-US" dirty="0" err="1"/>
              <a:t>XArray</a:t>
            </a:r>
            <a:r>
              <a:rPr lang="en-US" dirty="0"/>
              <a:t>, </a:t>
            </a:r>
            <a:r>
              <a:rPr lang="en-US" dirty="0" err="1"/>
              <a:t>GeoPandas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Configurable </a:t>
            </a:r>
            <a:r>
              <a:rPr lang="hu-HU" dirty="0" err="1"/>
              <a:t>plotting</a:t>
            </a:r>
            <a:r>
              <a:rPr lang="hu-HU" dirty="0"/>
              <a:t> </a:t>
            </a:r>
            <a:r>
              <a:rPr lang="en-US" dirty="0" err="1"/>
              <a:t>backends</a:t>
            </a:r>
            <a:r>
              <a:rPr lang="en-US" dirty="0"/>
              <a:t>: Matplotlib (original), </a:t>
            </a:r>
            <a:r>
              <a:rPr lang="en-US" dirty="0" err="1"/>
              <a:t>Bokeh</a:t>
            </a:r>
            <a:r>
              <a:rPr lang="en-US" dirty="0"/>
              <a:t> (main), Plotly (in dev.)</a:t>
            </a:r>
          </a:p>
          <a:p>
            <a:pPr lvl="1"/>
            <a:r>
              <a:rPr lang="en-US" dirty="0"/>
              <a:t>Born out of PhD work in 2013</a:t>
            </a:r>
          </a:p>
          <a:p>
            <a:r>
              <a:rPr lang="en-US" dirty="0"/>
              <a:t>Other related libraries</a:t>
            </a:r>
          </a:p>
          <a:p>
            <a:pPr lvl="1"/>
            <a:r>
              <a:rPr lang="en-US" dirty="0" err="1"/>
              <a:t>hvPlot</a:t>
            </a:r>
            <a:r>
              <a:rPr lang="en-US" dirty="0"/>
              <a:t> (based on </a:t>
            </a:r>
            <a:r>
              <a:rPr lang="en-US" dirty="0" err="1"/>
              <a:t>Holoviews</a:t>
            </a:r>
            <a:r>
              <a:rPr lang="en-US" dirty="0"/>
              <a:t> and </a:t>
            </a:r>
            <a:r>
              <a:rPr lang="en-US" dirty="0" err="1"/>
              <a:t>Bokeh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Pandas-</a:t>
            </a:r>
            <a:r>
              <a:rPr lang="en-US" dirty="0" err="1"/>
              <a:t>Bokeh</a:t>
            </a:r>
            <a:r>
              <a:rPr lang="en-US" dirty="0"/>
              <a:t> by </a:t>
            </a:r>
            <a:r>
              <a:rPr lang="en-US" dirty="0" err="1"/>
              <a:t>Patrik</a:t>
            </a:r>
            <a:r>
              <a:rPr lang="en-US" dirty="0"/>
              <a:t> </a:t>
            </a:r>
            <a:r>
              <a:rPr lang="en-US" dirty="0" err="1"/>
              <a:t>Hlobil</a:t>
            </a:r>
            <a:endParaRPr lang="en-US" dirty="0"/>
          </a:p>
          <a:p>
            <a:pPr lvl="1"/>
            <a:r>
              <a:rPr lang="en-US" dirty="0" err="1"/>
              <a:t>Chartify</a:t>
            </a:r>
            <a:r>
              <a:rPr lang="en-US" dirty="0"/>
              <a:t> from Spotify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576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2814823" y="1710222"/>
            <a:ext cx="2188028" cy="51761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8" name="Title 10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Rectangle 5"/>
          <p:cNvSpPr/>
          <p:nvPr/>
        </p:nvSpPr>
        <p:spPr>
          <a:xfrm>
            <a:off x="367393" y="776624"/>
            <a:ext cx="2232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/>
              <a:t>Background</a:t>
            </a:r>
            <a:endParaRPr lang="hu-HU" dirty="0"/>
          </a:p>
        </p:txBody>
      </p:sp>
      <p:sp>
        <p:nvSpPr>
          <p:cNvPr id="7" name="Rectangle 6"/>
          <p:cNvSpPr/>
          <p:nvPr/>
        </p:nvSpPr>
        <p:spPr>
          <a:xfrm>
            <a:off x="310165" y="2449845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MATLAB</a:t>
            </a:r>
          </a:p>
        </p:txBody>
      </p:sp>
      <p:sp>
        <p:nvSpPr>
          <p:cNvPr id="9" name="Rectangle 8"/>
          <p:cNvSpPr/>
          <p:nvPr/>
        </p:nvSpPr>
        <p:spPr>
          <a:xfrm>
            <a:off x="310165" y="1743123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Ggplot2 (R)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2755" y="5326121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 / </a:t>
            </a:r>
            <a:r>
              <a:rPr lang="hu-HU" dirty="0" err="1"/>
              <a:t>Javascript</a:t>
            </a:r>
            <a:endParaRPr lang="hu-HU" dirty="0"/>
          </a:p>
        </p:txBody>
      </p:sp>
      <p:sp>
        <p:nvSpPr>
          <p:cNvPr id="12" name="Rectangle 11"/>
          <p:cNvSpPr/>
          <p:nvPr/>
        </p:nvSpPr>
        <p:spPr>
          <a:xfrm>
            <a:off x="3429637" y="2449845"/>
            <a:ext cx="2232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Matplotlib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26899" y="1743123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plotnine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77905" y="4066692"/>
            <a:ext cx="2232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Bokeh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418115" y="776624"/>
            <a:ext cx="5528177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Charting</a:t>
            </a:r>
            <a:r>
              <a:rPr lang="hu-HU" dirty="0"/>
              <a:t> </a:t>
            </a:r>
            <a:r>
              <a:rPr lang="hu-HU" dirty="0" err="1"/>
              <a:t>libraries</a:t>
            </a:r>
            <a:endParaRPr lang="hu-HU" dirty="0"/>
          </a:p>
        </p:txBody>
      </p:sp>
      <p:sp>
        <p:nvSpPr>
          <p:cNvPr id="28" name="Rectangle 27"/>
          <p:cNvSpPr/>
          <p:nvPr/>
        </p:nvSpPr>
        <p:spPr>
          <a:xfrm>
            <a:off x="6726899" y="3160912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Holoviews</a:t>
            </a:r>
          </a:p>
        </p:txBody>
      </p:sp>
      <p:cxnSp>
        <p:nvCxnSpPr>
          <p:cNvPr id="72" name="Straight Arrow Connector 71"/>
          <p:cNvCxnSpPr>
            <a:stCxn id="7" idx="3"/>
            <a:endCxn id="12" idx="1"/>
          </p:cNvCxnSpPr>
          <p:nvPr/>
        </p:nvCxnSpPr>
        <p:spPr>
          <a:xfrm>
            <a:off x="2542165" y="2629845"/>
            <a:ext cx="8874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2" idx="3"/>
            <a:endCxn id="14" idx="1"/>
          </p:cNvCxnSpPr>
          <p:nvPr/>
        </p:nvCxnSpPr>
        <p:spPr>
          <a:xfrm>
            <a:off x="5661637" y="2629845"/>
            <a:ext cx="1065262" cy="45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726899" y="2454432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Seaborn</a:t>
            </a:r>
          </a:p>
        </p:txBody>
      </p:sp>
      <p:cxnSp>
        <p:nvCxnSpPr>
          <p:cNvPr id="95" name="Straight Arrow Connector 94"/>
          <p:cNvCxnSpPr>
            <a:stCxn id="9" idx="3"/>
            <a:endCxn id="17" idx="1"/>
          </p:cNvCxnSpPr>
          <p:nvPr/>
        </p:nvCxnSpPr>
        <p:spPr>
          <a:xfrm>
            <a:off x="2542165" y="1923123"/>
            <a:ext cx="41847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2" idx="3"/>
            <a:endCxn id="17" idx="1"/>
          </p:cNvCxnSpPr>
          <p:nvPr/>
        </p:nvCxnSpPr>
        <p:spPr>
          <a:xfrm flipV="1">
            <a:off x="5661637" y="1923123"/>
            <a:ext cx="1065262" cy="7067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5" idx="3"/>
            <a:endCxn id="28" idx="1"/>
          </p:cNvCxnSpPr>
          <p:nvPr/>
        </p:nvCxnSpPr>
        <p:spPr>
          <a:xfrm flipV="1">
            <a:off x="5709905" y="3340912"/>
            <a:ext cx="1016994" cy="9057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397424" y="6237657"/>
            <a:ext cx="1602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200" dirty="0">
                <a:solidFill>
                  <a:schemeClr val="bg1">
                    <a:lumMod val="50000"/>
                  </a:schemeClr>
                </a:solidFill>
              </a:rPr>
              <a:t>@bencearato</a:t>
            </a:r>
          </a:p>
        </p:txBody>
      </p:sp>
      <p:cxnSp>
        <p:nvCxnSpPr>
          <p:cNvPr id="70" name="Straight Arrow Connector 69"/>
          <p:cNvCxnSpPr>
            <a:stCxn id="12" idx="3"/>
            <a:endCxn id="28" idx="1"/>
          </p:cNvCxnSpPr>
          <p:nvPr/>
        </p:nvCxnSpPr>
        <p:spPr>
          <a:xfrm>
            <a:off x="5661637" y="2629845"/>
            <a:ext cx="1065262" cy="7110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0" idx="3"/>
            <a:endCxn id="25" idx="1"/>
          </p:cNvCxnSpPr>
          <p:nvPr/>
        </p:nvCxnSpPr>
        <p:spPr>
          <a:xfrm flipV="1">
            <a:off x="2584755" y="4246692"/>
            <a:ext cx="893150" cy="1259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6726899" y="3692736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hvPlot</a:t>
            </a:r>
            <a:endParaRPr lang="hu-HU" dirty="0"/>
          </a:p>
        </p:txBody>
      </p:sp>
      <p:sp>
        <p:nvSpPr>
          <p:cNvPr id="75" name="Rectangle 74"/>
          <p:cNvSpPr/>
          <p:nvPr/>
        </p:nvSpPr>
        <p:spPr>
          <a:xfrm>
            <a:off x="6726899" y="4235722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Chartify</a:t>
            </a:r>
            <a:endParaRPr lang="hu-HU" dirty="0"/>
          </a:p>
        </p:txBody>
      </p:sp>
      <p:sp>
        <p:nvSpPr>
          <p:cNvPr id="77" name="Rectangle 76"/>
          <p:cNvSpPr/>
          <p:nvPr/>
        </p:nvSpPr>
        <p:spPr>
          <a:xfrm>
            <a:off x="6726899" y="4713653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 err="1"/>
              <a:t>Pandas-Bokeh</a:t>
            </a:r>
            <a:endParaRPr lang="hu-HU" dirty="0"/>
          </a:p>
        </p:txBody>
      </p:sp>
      <p:cxnSp>
        <p:nvCxnSpPr>
          <p:cNvPr id="79" name="Straight Arrow Connector 78"/>
          <p:cNvCxnSpPr>
            <a:stCxn id="25" idx="3"/>
            <a:endCxn id="75" idx="1"/>
          </p:cNvCxnSpPr>
          <p:nvPr/>
        </p:nvCxnSpPr>
        <p:spPr>
          <a:xfrm>
            <a:off x="5709905" y="4246692"/>
            <a:ext cx="1016994" cy="1690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25" idx="3"/>
            <a:endCxn id="77" idx="1"/>
          </p:cNvCxnSpPr>
          <p:nvPr/>
        </p:nvCxnSpPr>
        <p:spPr>
          <a:xfrm>
            <a:off x="5709905" y="4246692"/>
            <a:ext cx="1016994" cy="6469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25" idx="3"/>
            <a:endCxn id="74" idx="1"/>
          </p:cNvCxnSpPr>
          <p:nvPr/>
        </p:nvCxnSpPr>
        <p:spPr>
          <a:xfrm flipV="1">
            <a:off x="5709905" y="3872736"/>
            <a:ext cx="1016994" cy="3739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8" idx="2"/>
            <a:endCxn id="74" idx="0"/>
          </p:cNvCxnSpPr>
          <p:nvPr/>
        </p:nvCxnSpPr>
        <p:spPr>
          <a:xfrm>
            <a:off x="7842899" y="3520912"/>
            <a:ext cx="0" cy="17182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4117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Group #3</a:t>
            </a:r>
          </a:p>
        </p:txBody>
      </p:sp>
    </p:spTree>
    <p:extLst>
      <p:ext uri="{BB962C8B-B14F-4D97-AF65-F5344CB8AC3E}">
        <p14:creationId xmlns:p14="http://schemas.microsoft.com/office/powerpoint/2010/main" val="3669551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Plotly</a:t>
            </a:r>
          </a:p>
        </p:txBody>
      </p:sp>
    </p:spTree>
    <p:extLst>
      <p:ext uri="{BB962C8B-B14F-4D97-AF65-F5344CB8AC3E}">
        <p14:creationId xmlns:p14="http://schemas.microsoft.com/office/powerpoint/2010/main" val="41768635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Plotly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plotly.com/graphing-libraries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03263" y="1023431"/>
            <a:ext cx="10785475" cy="497623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7916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Plotly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plot.ly/python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71199" y="994076"/>
            <a:ext cx="10446287" cy="49052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83875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Plotly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plotly.com</a:t>
            </a:r>
            <a:r>
              <a:rPr lang="hu-HU" dirty="0"/>
              <a:t>/</a:t>
            </a:r>
            <a:r>
              <a:rPr lang="hu-HU" dirty="0" err="1"/>
              <a:t>python</a:t>
            </a:r>
            <a:r>
              <a:rPr lang="hu-HU" dirty="0"/>
              <a:t>/</a:t>
            </a:r>
            <a:r>
              <a:rPr lang="hu-HU" dirty="0" err="1"/>
              <a:t>basic-charts</a:t>
            </a:r>
            <a:endParaRPr lang="hu-H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12010" y="795338"/>
            <a:ext cx="7767980" cy="5432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2585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2814823" y="1710222"/>
            <a:ext cx="2188028" cy="51761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8" name="Title 10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Rectangle 5"/>
          <p:cNvSpPr/>
          <p:nvPr/>
        </p:nvSpPr>
        <p:spPr>
          <a:xfrm>
            <a:off x="367393" y="776624"/>
            <a:ext cx="2232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/>
              <a:t>Background</a:t>
            </a:r>
            <a:endParaRPr lang="hu-HU" dirty="0"/>
          </a:p>
        </p:txBody>
      </p:sp>
      <p:sp>
        <p:nvSpPr>
          <p:cNvPr id="7" name="Rectangle 6"/>
          <p:cNvSpPr/>
          <p:nvPr/>
        </p:nvSpPr>
        <p:spPr>
          <a:xfrm>
            <a:off x="310165" y="2449845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MATLAB</a:t>
            </a:r>
          </a:p>
        </p:txBody>
      </p:sp>
      <p:sp>
        <p:nvSpPr>
          <p:cNvPr id="9" name="Rectangle 8"/>
          <p:cNvSpPr/>
          <p:nvPr/>
        </p:nvSpPr>
        <p:spPr>
          <a:xfrm>
            <a:off x="310165" y="1743123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Ggplot2 (R)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2755" y="5326121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 / </a:t>
            </a:r>
            <a:r>
              <a:rPr lang="hu-HU" dirty="0" err="1"/>
              <a:t>Javascript</a:t>
            </a:r>
            <a:endParaRPr lang="hu-HU" dirty="0"/>
          </a:p>
        </p:txBody>
      </p:sp>
      <p:sp>
        <p:nvSpPr>
          <p:cNvPr id="12" name="Rectangle 11"/>
          <p:cNvSpPr/>
          <p:nvPr/>
        </p:nvSpPr>
        <p:spPr>
          <a:xfrm>
            <a:off x="3453771" y="2449845"/>
            <a:ext cx="2232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Matplotlib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26899" y="1743123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plotnine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53771" y="5330844"/>
            <a:ext cx="2232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Plotly</a:t>
            </a:r>
            <a:r>
              <a:rPr lang="hu-HU" dirty="0"/>
              <a:t> </a:t>
            </a:r>
            <a:r>
              <a:rPr lang="hu-HU" dirty="0" err="1"/>
              <a:t>Graph</a:t>
            </a:r>
            <a:r>
              <a:rPr lang="hu-HU" dirty="0"/>
              <a:t> </a:t>
            </a:r>
            <a:r>
              <a:rPr lang="hu-HU" dirty="0" err="1"/>
              <a:t>Objects</a:t>
            </a:r>
            <a:endParaRPr lang="hu-HU" dirty="0"/>
          </a:p>
        </p:txBody>
      </p:sp>
      <p:sp>
        <p:nvSpPr>
          <p:cNvPr id="25" name="Rectangle 24"/>
          <p:cNvSpPr/>
          <p:nvPr/>
        </p:nvSpPr>
        <p:spPr>
          <a:xfrm>
            <a:off x="3453771" y="4066692"/>
            <a:ext cx="2232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Bokeh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418115" y="776624"/>
            <a:ext cx="5528177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Charting</a:t>
            </a:r>
            <a:r>
              <a:rPr lang="hu-HU" dirty="0"/>
              <a:t> </a:t>
            </a:r>
            <a:r>
              <a:rPr lang="hu-HU" dirty="0" err="1"/>
              <a:t>libraries</a:t>
            </a:r>
            <a:endParaRPr lang="hu-HU" dirty="0"/>
          </a:p>
        </p:txBody>
      </p:sp>
      <p:sp>
        <p:nvSpPr>
          <p:cNvPr id="28" name="Rectangle 27"/>
          <p:cNvSpPr/>
          <p:nvPr/>
        </p:nvSpPr>
        <p:spPr>
          <a:xfrm>
            <a:off x="6726899" y="3160912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Holoviews</a:t>
            </a:r>
          </a:p>
        </p:txBody>
      </p:sp>
      <p:cxnSp>
        <p:nvCxnSpPr>
          <p:cNvPr id="41" name="Straight Arrow Connector 40"/>
          <p:cNvCxnSpPr>
            <a:stCxn id="10" idx="3"/>
            <a:endCxn id="19" idx="1"/>
          </p:cNvCxnSpPr>
          <p:nvPr/>
        </p:nvCxnSpPr>
        <p:spPr>
          <a:xfrm>
            <a:off x="2584755" y="5506121"/>
            <a:ext cx="869016" cy="47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" idx="3"/>
            <a:endCxn id="12" idx="1"/>
          </p:cNvCxnSpPr>
          <p:nvPr/>
        </p:nvCxnSpPr>
        <p:spPr>
          <a:xfrm>
            <a:off x="2542165" y="2629845"/>
            <a:ext cx="9116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2" idx="3"/>
            <a:endCxn id="14" idx="1"/>
          </p:cNvCxnSpPr>
          <p:nvPr/>
        </p:nvCxnSpPr>
        <p:spPr>
          <a:xfrm>
            <a:off x="5685771" y="2629845"/>
            <a:ext cx="1041128" cy="45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726899" y="2454432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Seaborn</a:t>
            </a:r>
          </a:p>
        </p:txBody>
      </p:sp>
      <p:cxnSp>
        <p:nvCxnSpPr>
          <p:cNvPr id="95" name="Straight Arrow Connector 94"/>
          <p:cNvCxnSpPr>
            <a:stCxn id="9" idx="3"/>
            <a:endCxn id="17" idx="1"/>
          </p:cNvCxnSpPr>
          <p:nvPr/>
        </p:nvCxnSpPr>
        <p:spPr>
          <a:xfrm>
            <a:off x="2542165" y="1923123"/>
            <a:ext cx="41847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2" idx="3"/>
            <a:endCxn id="17" idx="1"/>
          </p:cNvCxnSpPr>
          <p:nvPr/>
        </p:nvCxnSpPr>
        <p:spPr>
          <a:xfrm flipV="1">
            <a:off x="5685771" y="1923123"/>
            <a:ext cx="1041128" cy="7067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5" idx="3"/>
            <a:endCxn id="28" idx="1"/>
          </p:cNvCxnSpPr>
          <p:nvPr/>
        </p:nvCxnSpPr>
        <p:spPr>
          <a:xfrm flipV="1">
            <a:off x="5685771" y="3340912"/>
            <a:ext cx="1041128" cy="9057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397424" y="6237657"/>
            <a:ext cx="1602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200" dirty="0">
                <a:solidFill>
                  <a:schemeClr val="bg1">
                    <a:lumMod val="50000"/>
                  </a:schemeClr>
                </a:solidFill>
              </a:rPr>
              <a:t>@bencearato</a:t>
            </a:r>
          </a:p>
        </p:txBody>
      </p:sp>
      <p:cxnSp>
        <p:nvCxnSpPr>
          <p:cNvPr id="70" name="Straight Arrow Connector 69"/>
          <p:cNvCxnSpPr>
            <a:stCxn id="12" idx="3"/>
            <a:endCxn id="28" idx="1"/>
          </p:cNvCxnSpPr>
          <p:nvPr/>
        </p:nvCxnSpPr>
        <p:spPr>
          <a:xfrm>
            <a:off x="5685771" y="2629845"/>
            <a:ext cx="1041128" cy="7110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0" idx="3"/>
            <a:endCxn id="25" idx="1"/>
          </p:cNvCxnSpPr>
          <p:nvPr/>
        </p:nvCxnSpPr>
        <p:spPr>
          <a:xfrm flipV="1">
            <a:off x="2584755" y="4246692"/>
            <a:ext cx="869016" cy="1259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6726899" y="3692736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hvPlot</a:t>
            </a:r>
            <a:endParaRPr lang="hu-HU" dirty="0"/>
          </a:p>
        </p:txBody>
      </p:sp>
      <p:sp>
        <p:nvSpPr>
          <p:cNvPr id="75" name="Rectangle 74"/>
          <p:cNvSpPr/>
          <p:nvPr/>
        </p:nvSpPr>
        <p:spPr>
          <a:xfrm>
            <a:off x="6726899" y="4235722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Chartify</a:t>
            </a:r>
            <a:endParaRPr lang="hu-HU" dirty="0"/>
          </a:p>
        </p:txBody>
      </p:sp>
      <p:sp>
        <p:nvSpPr>
          <p:cNvPr id="77" name="Rectangle 76"/>
          <p:cNvSpPr/>
          <p:nvPr/>
        </p:nvSpPr>
        <p:spPr>
          <a:xfrm>
            <a:off x="6726899" y="4713653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 err="1"/>
              <a:t>Pandas-Bokeh</a:t>
            </a:r>
            <a:endParaRPr lang="hu-HU" dirty="0"/>
          </a:p>
        </p:txBody>
      </p:sp>
      <p:cxnSp>
        <p:nvCxnSpPr>
          <p:cNvPr id="79" name="Straight Arrow Connector 78"/>
          <p:cNvCxnSpPr>
            <a:stCxn id="25" idx="3"/>
            <a:endCxn id="75" idx="1"/>
          </p:cNvCxnSpPr>
          <p:nvPr/>
        </p:nvCxnSpPr>
        <p:spPr>
          <a:xfrm>
            <a:off x="5685771" y="4246692"/>
            <a:ext cx="1041128" cy="1690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25" idx="3"/>
            <a:endCxn id="77" idx="1"/>
          </p:cNvCxnSpPr>
          <p:nvPr/>
        </p:nvCxnSpPr>
        <p:spPr>
          <a:xfrm>
            <a:off x="5685771" y="4246692"/>
            <a:ext cx="1041128" cy="6469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25" idx="3"/>
            <a:endCxn id="74" idx="1"/>
          </p:cNvCxnSpPr>
          <p:nvPr/>
        </p:nvCxnSpPr>
        <p:spPr>
          <a:xfrm flipV="1">
            <a:off x="5685771" y="3872736"/>
            <a:ext cx="1041128" cy="3739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8" idx="2"/>
            <a:endCxn id="74" idx="0"/>
          </p:cNvCxnSpPr>
          <p:nvPr/>
        </p:nvCxnSpPr>
        <p:spPr>
          <a:xfrm>
            <a:off x="7842899" y="3520912"/>
            <a:ext cx="0" cy="17182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461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Plotly</a:t>
            </a:r>
            <a:r>
              <a:rPr lang="hu-HU" dirty="0"/>
              <a:t> Express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3548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Plotly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plotly.com</a:t>
            </a:r>
            <a:r>
              <a:rPr lang="hu-HU" dirty="0"/>
              <a:t>/</a:t>
            </a:r>
            <a:r>
              <a:rPr lang="hu-HU" dirty="0" err="1"/>
              <a:t>python</a:t>
            </a:r>
            <a:r>
              <a:rPr lang="hu-HU" dirty="0"/>
              <a:t>/</a:t>
            </a:r>
            <a:r>
              <a:rPr lang="hu-HU" dirty="0" err="1"/>
              <a:t>plotly-express</a:t>
            </a:r>
            <a:endParaRPr lang="hu-H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03263" y="889837"/>
            <a:ext cx="10785475" cy="52434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0791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6CFFE-3826-A741-8B4E-74A04B529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ea typeface="Helvetica Neue Medium" panose="02000503000000020004" pitchFamily="2" charset="0"/>
              </a:rPr>
              <a:t>What</a:t>
            </a:r>
            <a:r>
              <a:rPr lang="hu-HU" dirty="0">
                <a:ea typeface="Helvetica Neue Medium" panose="02000503000000020004" pitchFamily="2" charset="0"/>
              </a:rPr>
              <a:t> </a:t>
            </a:r>
            <a:r>
              <a:rPr lang="hu-HU" dirty="0" err="1">
                <a:ea typeface="Helvetica Neue Medium" panose="02000503000000020004" pitchFamily="2" charset="0"/>
              </a:rPr>
              <a:t>are</a:t>
            </a:r>
            <a:r>
              <a:rPr lang="hu-HU" dirty="0">
                <a:ea typeface="Helvetica Neue Medium" panose="02000503000000020004" pitchFamily="2" charset="0"/>
              </a:rPr>
              <a:t> </a:t>
            </a:r>
            <a:r>
              <a:rPr lang="hu-HU" dirty="0" err="1">
                <a:ea typeface="Helvetica Neue Medium" panose="02000503000000020004" pitchFamily="2" charset="0"/>
              </a:rPr>
              <a:t>the</a:t>
            </a:r>
            <a:r>
              <a:rPr lang="hu-HU" dirty="0">
                <a:ea typeface="Helvetica Neue Medium" panose="02000503000000020004" pitchFamily="2" charset="0"/>
              </a:rPr>
              <a:t> </a:t>
            </a:r>
            <a:r>
              <a:rPr lang="hu-HU" dirty="0" err="1">
                <a:ea typeface="Helvetica Neue Medium" panose="02000503000000020004" pitchFamily="2" charset="0"/>
              </a:rPr>
              <a:t>benefits</a:t>
            </a:r>
            <a:r>
              <a:rPr lang="hu-HU" dirty="0">
                <a:ea typeface="Helvetica Neue Medium" panose="02000503000000020004" pitchFamily="2" charset="0"/>
              </a:rPr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62C9A-1129-EC4E-A805-FE88C96FA2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>
            <a:normAutofit fontScale="92500" lnSpcReduction="10000"/>
          </a:bodyPr>
          <a:lstStyle/>
          <a:p>
            <a:r>
              <a:rPr lang="hu-HU" dirty="0" err="1"/>
              <a:t>Why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?</a:t>
            </a:r>
          </a:p>
          <a:p>
            <a:pPr lvl="1"/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easily</a:t>
            </a:r>
            <a:r>
              <a:rPr lang="hu-HU" dirty="0"/>
              <a:t> </a:t>
            </a:r>
            <a:r>
              <a:rPr lang="hu-HU" dirty="0" err="1"/>
              <a:t>duplicated</a:t>
            </a:r>
            <a:r>
              <a:rPr lang="hu-HU" dirty="0"/>
              <a:t>/</a:t>
            </a:r>
            <a:r>
              <a:rPr lang="hu-HU" dirty="0" err="1"/>
              <a:t>modified</a:t>
            </a:r>
            <a:r>
              <a:rPr lang="hu-HU" dirty="0"/>
              <a:t>/</a:t>
            </a:r>
            <a:r>
              <a:rPr lang="hu-HU" dirty="0" err="1"/>
              <a:t>iterated</a:t>
            </a:r>
            <a:endParaRPr lang="hu-HU" dirty="0"/>
          </a:p>
          <a:p>
            <a:pPr lvl="1"/>
            <a:r>
              <a:rPr lang="hu-HU" dirty="0" err="1"/>
              <a:t>Code-based</a:t>
            </a:r>
            <a:r>
              <a:rPr lang="hu-HU" dirty="0"/>
              <a:t> </a:t>
            </a:r>
            <a:r>
              <a:rPr lang="hu-HU" dirty="0" err="1"/>
              <a:t>visualizations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reproducible</a:t>
            </a:r>
            <a:endParaRPr lang="hu-HU" dirty="0"/>
          </a:p>
          <a:p>
            <a:pPr lvl="1"/>
            <a:r>
              <a:rPr lang="hu-HU" dirty="0" err="1"/>
              <a:t>Code-based</a:t>
            </a:r>
            <a:r>
              <a:rPr lang="hu-HU" dirty="0"/>
              <a:t> </a:t>
            </a:r>
            <a:r>
              <a:rPr lang="hu-HU" dirty="0" err="1"/>
              <a:t>visualizations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automated</a:t>
            </a:r>
            <a:endParaRPr lang="hu-HU" dirty="0"/>
          </a:p>
          <a:p>
            <a:pPr lvl="1"/>
            <a:r>
              <a:rPr lang="hu-HU" dirty="0" err="1"/>
              <a:t>Code-based</a:t>
            </a:r>
            <a:r>
              <a:rPr lang="hu-HU" dirty="0"/>
              <a:t> </a:t>
            </a:r>
            <a:r>
              <a:rPr lang="hu-HU" dirty="0" err="1"/>
              <a:t>visualizations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easily</a:t>
            </a:r>
            <a:r>
              <a:rPr lang="hu-HU" dirty="0"/>
              <a:t> </a:t>
            </a:r>
            <a:r>
              <a:rPr lang="hu-HU" dirty="0" err="1"/>
              <a:t>documented</a:t>
            </a:r>
            <a:endParaRPr lang="hu-HU" dirty="0"/>
          </a:p>
          <a:p>
            <a:r>
              <a:rPr lang="hu-HU" dirty="0" err="1"/>
              <a:t>Why</a:t>
            </a:r>
            <a:r>
              <a:rPr lang="hu-HU" dirty="0"/>
              <a:t> Python?</a:t>
            </a:r>
          </a:p>
          <a:p>
            <a:pPr lvl="1"/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might</a:t>
            </a:r>
            <a:r>
              <a:rPr lang="hu-HU" dirty="0"/>
              <a:t> be </a:t>
            </a:r>
            <a:r>
              <a:rPr lang="hu-HU" dirty="0" err="1"/>
              <a:t>already</a:t>
            </a:r>
            <a:r>
              <a:rPr lang="hu-HU" dirty="0"/>
              <a:t> </a:t>
            </a:r>
            <a:r>
              <a:rPr lang="hu-HU" dirty="0" err="1"/>
              <a:t>working</a:t>
            </a:r>
            <a:r>
              <a:rPr lang="hu-HU" dirty="0"/>
              <a:t> in Python</a:t>
            </a:r>
          </a:p>
          <a:p>
            <a:pPr lvl="1"/>
            <a:r>
              <a:rPr lang="hu-HU" dirty="0"/>
              <a:t>Python has </a:t>
            </a:r>
            <a:r>
              <a:rPr lang="hu-HU" dirty="0" err="1"/>
              <a:t>good</a:t>
            </a:r>
            <a:r>
              <a:rPr lang="hu-HU" dirty="0"/>
              <a:t> </a:t>
            </a:r>
            <a:r>
              <a:rPr lang="hu-HU" dirty="0" err="1"/>
              <a:t>support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charting</a:t>
            </a:r>
            <a:endParaRPr lang="hu-HU" dirty="0"/>
          </a:p>
          <a:p>
            <a:pPr lvl="1"/>
            <a:r>
              <a:rPr lang="hu-HU" dirty="0" err="1"/>
              <a:t>Also</a:t>
            </a:r>
            <a:r>
              <a:rPr lang="hu-HU" dirty="0"/>
              <a:t> </a:t>
            </a:r>
            <a:r>
              <a:rPr lang="hu-HU" dirty="0" err="1"/>
              <a:t>support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kind</a:t>
            </a:r>
            <a:r>
              <a:rPr lang="hu-HU" dirty="0"/>
              <a:t> of </a:t>
            </a:r>
            <a:r>
              <a:rPr lang="hu-HU" dirty="0" err="1"/>
              <a:t>interoperability</a:t>
            </a:r>
            <a:endParaRPr lang="hu-HU" dirty="0"/>
          </a:p>
          <a:p>
            <a:pPr lvl="2"/>
            <a:r>
              <a:rPr lang="hu-HU" dirty="0" err="1"/>
              <a:t>Complex</a:t>
            </a:r>
            <a:r>
              <a:rPr lang="hu-HU" dirty="0"/>
              <a:t> data </a:t>
            </a:r>
            <a:r>
              <a:rPr lang="hu-HU" dirty="0" err="1"/>
              <a:t>processing</a:t>
            </a:r>
            <a:r>
              <a:rPr lang="hu-HU" dirty="0"/>
              <a:t> </a:t>
            </a:r>
            <a:r>
              <a:rPr lang="hu-HU" dirty="0" err="1"/>
              <a:t>pipelines</a:t>
            </a:r>
            <a:endParaRPr lang="hu-HU" dirty="0"/>
          </a:p>
          <a:p>
            <a:pPr lvl="2"/>
            <a:r>
              <a:rPr lang="hu-HU" dirty="0"/>
              <a:t> </a:t>
            </a:r>
            <a:r>
              <a:rPr lang="hu-HU" dirty="0" err="1"/>
              <a:t>Integrate</a:t>
            </a:r>
            <a:r>
              <a:rPr lang="hu-HU" dirty="0"/>
              <a:t> </a:t>
            </a:r>
            <a:r>
              <a:rPr lang="hu-HU" dirty="0" err="1"/>
              <a:t>charts</a:t>
            </a:r>
            <a:r>
              <a:rPr lang="hu-HU" dirty="0"/>
              <a:t> </a:t>
            </a:r>
            <a:r>
              <a:rPr lang="hu-HU" dirty="0" err="1"/>
              <a:t>into</a:t>
            </a:r>
            <a:r>
              <a:rPr lang="hu-HU" dirty="0"/>
              <a:t> </a:t>
            </a:r>
            <a:r>
              <a:rPr lang="hu-HU" dirty="0" err="1"/>
              <a:t>Powerpoint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Word</a:t>
            </a:r>
          </a:p>
          <a:p>
            <a:pPr lvl="2"/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applications</a:t>
            </a:r>
            <a:endParaRPr lang="hu-HU" dirty="0"/>
          </a:p>
          <a:p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9BE157B-61CA-4E85-AC26-4CFB63F04F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224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Plotly</a:t>
            </a:r>
            <a:r>
              <a:rPr lang="hu-HU" dirty="0"/>
              <a:t> Express</a:t>
            </a:r>
          </a:p>
        </p:txBody>
      </p:sp>
      <p:sp>
        <p:nvSpPr>
          <p:cNvPr id="8" name="Szöveg helye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1096" y="718075"/>
            <a:ext cx="5759344" cy="456662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721" y="718075"/>
            <a:ext cx="5668865" cy="22780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00733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Plotly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15657" y="725106"/>
            <a:ext cx="10517100" cy="5275373"/>
          </a:xfrm>
        </p:spPr>
        <p:txBody>
          <a:bodyPr>
            <a:noAutofit/>
          </a:bodyPr>
          <a:lstStyle/>
          <a:p>
            <a:r>
              <a:rPr lang="en-US" sz="2400" dirty="0"/>
              <a:t>Background</a:t>
            </a:r>
          </a:p>
          <a:p>
            <a:pPr lvl="1"/>
            <a:r>
              <a:rPr lang="en-US" sz="2000" dirty="0"/>
              <a:t>Plotly (a Canadian company) founded in 2013, offering a hosted service powered by Plotly.js </a:t>
            </a:r>
            <a:endParaRPr lang="hu-HU" sz="2000" dirty="0"/>
          </a:p>
          <a:p>
            <a:pPr lvl="1"/>
            <a:r>
              <a:rPr lang="en-US" sz="2000" dirty="0"/>
              <a:t>In 2015 the core technologies has been open sourced</a:t>
            </a:r>
            <a:r>
              <a:rPr lang="hu-HU" sz="2000" dirty="0"/>
              <a:t>, </a:t>
            </a:r>
            <a:r>
              <a:rPr lang="en-US" sz="2000" dirty="0"/>
              <a:t>currently most of the Plotly stack is open source and free</a:t>
            </a:r>
            <a:endParaRPr lang="hu-HU" sz="2000" dirty="0"/>
          </a:p>
          <a:p>
            <a:pPr lvl="1"/>
            <a:r>
              <a:rPr lang="hu-HU" sz="2000" dirty="0"/>
              <a:t>Plotly has </a:t>
            </a:r>
            <a:r>
              <a:rPr lang="hu-HU" sz="2000" dirty="0" err="1"/>
              <a:t>client</a:t>
            </a:r>
            <a:r>
              <a:rPr lang="hu-HU" sz="2000" dirty="0"/>
              <a:t> </a:t>
            </a:r>
            <a:r>
              <a:rPr lang="hu-HU" sz="2000" dirty="0" err="1"/>
              <a:t>libraries</a:t>
            </a:r>
            <a:r>
              <a:rPr lang="hu-HU" sz="2000" dirty="0"/>
              <a:t> </a:t>
            </a:r>
            <a:r>
              <a:rPr lang="hu-HU" sz="2000" dirty="0" err="1"/>
              <a:t>for</a:t>
            </a:r>
            <a:r>
              <a:rPr lang="hu-HU" sz="2000" dirty="0"/>
              <a:t> Python and R</a:t>
            </a:r>
          </a:p>
          <a:p>
            <a:pPr lvl="1"/>
            <a:r>
              <a:rPr lang="hu-HU" sz="2000" dirty="0" err="1"/>
              <a:t>Since</a:t>
            </a:r>
            <a:r>
              <a:rPr lang="hu-HU" sz="2000" dirty="0"/>
              <a:t> 2019 </a:t>
            </a:r>
            <a:r>
              <a:rPr lang="hu-HU" sz="2000" dirty="0" err="1"/>
              <a:t>the</a:t>
            </a:r>
            <a:r>
              <a:rPr lang="hu-HU" sz="2000" dirty="0"/>
              <a:t> </a:t>
            </a:r>
            <a:r>
              <a:rPr lang="hu-HU" sz="2000" dirty="0" err="1"/>
              <a:t>recommended</a:t>
            </a:r>
            <a:r>
              <a:rPr lang="hu-HU" sz="2000" dirty="0"/>
              <a:t> </a:t>
            </a:r>
            <a:r>
              <a:rPr lang="hu-HU" sz="2000" dirty="0" err="1"/>
              <a:t>way</a:t>
            </a:r>
            <a:r>
              <a:rPr lang="hu-HU" sz="2000" dirty="0"/>
              <a:t> </a:t>
            </a:r>
            <a:r>
              <a:rPr lang="hu-HU" sz="2000" dirty="0" err="1"/>
              <a:t>to</a:t>
            </a:r>
            <a:r>
              <a:rPr lang="hu-HU" sz="2000" dirty="0"/>
              <a:t> </a:t>
            </a:r>
            <a:r>
              <a:rPr lang="hu-HU" sz="2000" dirty="0" err="1"/>
              <a:t>use</a:t>
            </a:r>
            <a:r>
              <a:rPr lang="hu-HU" sz="2000" dirty="0"/>
              <a:t> Plotly is </a:t>
            </a:r>
            <a:r>
              <a:rPr lang="hu-HU" sz="2000" dirty="0" err="1"/>
              <a:t>the</a:t>
            </a:r>
            <a:r>
              <a:rPr lang="hu-HU" sz="2000" dirty="0"/>
              <a:t> Plotly Express </a:t>
            </a:r>
            <a:r>
              <a:rPr lang="hu-HU" sz="2000" dirty="0" err="1"/>
              <a:t>library</a:t>
            </a:r>
            <a:endParaRPr lang="en-US" sz="2000" dirty="0"/>
          </a:p>
          <a:p>
            <a:r>
              <a:rPr lang="en-US" sz="2400" dirty="0">
                <a:sym typeface="Helvetica Neue"/>
              </a:rPr>
              <a:t>Open source components</a:t>
            </a:r>
          </a:p>
          <a:p>
            <a:pPr lvl="1"/>
            <a:r>
              <a:rPr lang="en-US" sz="2000" dirty="0">
                <a:sym typeface="Helvetica Neue"/>
              </a:rPr>
              <a:t>Plotly.js</a:t>
            </a:r>
            <a:r>
              <a:rPr lang="hu-HU" sz="2000" dirty="0">
                <a:sym typeface="Helvetica Neue"/>
              </a:rPr>
              <a:t>, </a:t>
            </a:r>
            <a:r>
              <a:rPr lang="hu-HU" sz="2000" dirty="0" err="1">
                <a:sym typeface="Helvetica Neue"/>
              </a:rPr>
              <a:t>the</a:t>
            </a:r>
            <a:r>
              <a:rPr lang="hu-HU" sz="2000" dirty="0">
                <a:sym typeface="Helvetica Neue"/>
              </a:rPr>
              <a:t> </a:t>
            </a:r>
            <a:r>
              <a:rPr lang="hu-HU" sz="2000" dirty="0" err="1">
                <a:sym typeface="Helvetica Neue"/>
              </a:rPr>
              <a:t>core</a:t>
            </a:r>
            <a:r>
              <a:rPr lang="hu-HU" sz="2000" dirty="0">
                <a:sym typeface="Helvetica Neue"/>
              </a:rPr>
              <a:t> </a:t>
            </a:r>
            <a:r>
              <a:rPr lang="hu-HU" sz="2000" dirty="0" err="1">
                <a:sym typeface="Helvetica Neue"/>
              </a:rPr>
              <a:t>Javascript</a:t>
            </a:r>
            <a:r>
              <a:rPr lang="hu-HU" sz="2000" dirty="0">
                <a:sym typeface="Helvetica Neue"/>
              </a:rPr>
              <a:t> dataviz </a:t>
            </a:r>
            <a:r>
              <a:rPr lang="hu-HU" sz="2000" dirty="0" err="1">
                <a:sym typeface="Helvetica Neue"/>
              </a:rPr>
              <a:t>library</a:t>
            </a:r>
            <a:endParaRPr lang="en-US" sz="2000" dirty="0">
              <a:sym typeface="Helvetica Neue"/>
            </a:endParaRPr>
          </a:p>
          <a:p>
            <a:pPr lvl="1"/>
            <a:r>
              <a:rPr lang="en-US" sz="2000" dirty="0">
                <a:sym typeface="Helvetica Neue"/>
              </a:rPr>
              <a:t>Plotly </a:t>
            </a:r>
            <a:r>
              <a:rPr lang="hu-HU" sz="2000" dirty="0" err="1">
                <a:sym typeface="Helvetica Neue"/>
              </a:rPr>
              <a:t>Graph</a:t>
            </a:r>
            <a:r>
              <a:rPr lang="hu-HU" sz="2000" dirty="0">
                <a:sym typeface="Helvetica Neue"/>
              </a:rPr>
              <a:t> O</a:t>
            </a:r>
            <a:r>
              <a:rPr lang="en-US" sz="2000" dirty="0" err="1">
                <a:sym typeface="Helvetica Neue"/>
              </a:rPr>
              <a:t>bjects</a:t>
            </a:r>
            <a:r>
              <a:rPr lang="en-US" sz="2000" dirty="0">
                <a:sym typeface="Helvetica Neue"/>
              </a:rPr>
              <a:t>, a lower-level Python chart library</a:t>
            </a:r>
          </a:p>
          <a:p>
            <a:pPr lvl="1"/>
            <a:r>
              <a:rPr lang="en-US" sz="2000" dirty="0">
                <a:sym typeface="Helvetica Neue"/>
              </a:rPr>
              <a:t>Plotly Express, a higher-level declarative Python library</a:t>
            </a:r>
          </a:p>
          <a:p>
            <a:pPr lvl="1"/>
            <a:r>
              <a:rPr lang="en-US" sz="2000" dirty="0">
                <a:sym typeface="Helvetica Neue"/>
              </a:rPr>
              <a:t>Dash Open Source for creating dashboards and analytical apps</a:t>
            </a:r>
          </a:p>
          <a:p>
            <a:r>
              <a:rPr lang="en-US" sz="2400" dirty="0">
                <a:sym typeface="Helvetica Neue"/>
              </a:rPr>
              <a:t>Plotly also offers paid commercial products</a:t>
            </a:r>
          </a:p>
          <a:p>
            <a:pPr lvl="1"/>
            <a:r>
              <a:rPr lang="en-US" sz="2000" dirty="0">
                <a:sym typeface="Helvetica Neue"/>
              </a:rPr>
              <a:t>Dash Enterprise</a:t>
            </a:r>
          </a:p>
          <a:p>
            <a:pPr lvl="2"/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58752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2814823" y="1710222"/>
            <a:ext cx="2188028" cy="51761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8" name="Title 10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Rectangle 5"/>
          <p:cNvSpPr/>
          <p:nvPr/>
        </p:nvSpPr>
        <p:spPr>
          <a:xfrm>
            <a:off x="367393" y="776624"/>
            <a:ext cx="2232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/>
              <a:t>Background</a:t>
            </a:r>
            <a:endParaRPr lang="hu-HU" dirty="0"/>
          </a:p>
        </p:txBody>
      </p:sp>
      <p:sp>
        <p:nvSpPr>
          <p:cNvPr id="7" name="Rectangle 6"/>
          <p:cNvSpPr/>
          <p:nvPr/>
        </p:nvSpPr>
        <p:spPr>
          <a:xfrm>
            <a:off x="310165" y="2449845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MATLAB</a:t>
            </a:r>
          </a:p>
        </p:txBody>
      </p:sp>
      <p:sp>
        <p:nvSpPr>
          <p:cNvPr id="9" name="Rectangle 8"/>
          <p:cNvSpPr/>
          <p:nvPr/>
        </p:nvSpPr>
        <p:spPr>
          <a:xfrm>
            <a:off x="310165" y="1743123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Ggplot2 (R)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2755" y="5326121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 / </a:t>
            </a:r>
            <a:r>
              <a:rPr lang="hu-HU" dirty="0" err="1"/>
              <a:t>Javascript</a:t>
            </a:r>
            <a:endParaRPr lang="hu-HU" dirty="0"/>
          </a:p>
        </p:txBody>
      </p:sp>
      <p:sp>
        <p:nvSpPr>
          <p:cNvPr id="12" name="Rectangle 11"/>
          <p:cNvSpPr/>
          <p:nvPr/>
        </p:nvSpPr>
        <p:spPr>
          <a:xfrm>
            <a:off x="3429637" y="2449845"/>
            <a:ext cx="2232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Matplotlib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26899" y="1743123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plotnine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54852" y="5330844"/>
            <a:ext cx="2232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Plotly</a:t>
            </a:r>
            <a:r>
              <a:rPr lang="hu-HU" dirty="0"/>
              <a:t> </a:t>
            </a:r>
            <a:r>
              <a:rPr lang="hu-HU" dirty="0" err="1"/>
              <a:t>Graph</a:t>
            </a:r>
            <a:r>
              <a:rPr lang="hu-HU" dirty="0"/>
              <a:t> </a:t>
            </a:r>
            <a:r>
              <a:rPr lang="hu-HU" dirty="0" err="1"/>
              <a:t>Objects</a:t>
            </a:r>
            <a:endParaRPr lang="hu-HU" dirty="0"/>
          </a:p>
        </p:txBody>
      </p:sp>
      <p:sp>
        <p:nvSpPr>
          <p:cNvPr id="20" name="Rectangle 19"/>
          <p:cNvSpPr/>
          <p:nvPr/>
        </p:nvSpPr>
        <p:spPr>
          <a:xfrm>
            <a:off x="6726899" y="5330844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Plotly Express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77905" y="4066692"/>
            <a:ext cx="2232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Bokeh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418115" y="776624"/>
            <a:ext cx="5528177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Charting</a:t>
            </a:r>
            <a:r>
              <a:rPr lang="hu-HU" dirty="0"/>
              <a:t> </a:t>
            </a:r>
            <a:r>
              <a:rPr lang="hu-HU" dirty="0" err="1"/>
              <a:t>libraries</a:t>
            </a:r>
            <a:endParaRPr lang="hu-HU" dirty="0"/>
          </a:p>
        </p:txBody>
      </p:sp>
      <p:sp>
        <p:nvSpPr>
          <p:cNvPr id="28" name="Rectangle 27"/>
          <p:cNvSpPr/>
          <p:nvPr/>
        </p:nvSpPr>
        <p:spPr>
          <a:xfrm>
            <a:off x="6726899" y="3160912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Holoviews</a:t>
            </a:r>
          </a:p>
        </p:txBody>
      </p:sp>
      <p:cxnSp>
        <p:nvCxnSpPr>
          <p:cNvPr id="41" name="Straight Arrow Connector 40"/>
          <p:cNvCxnSpPr>
            <a:stCxn id="10" idx="3"/>
            <a:endCxn id="19" idx="1"/>
          </p:cNvCxnSpPr>
          <p:nvPr/>
        </p:nvCxnSpPr>
        <p:spPr>
          <a:xfrm>
            <a:off x="2584755" y="5506121"/>
            <a:ext cx="870097" cy="47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" idx="3"/>
            <a:endCxn id="12" idx="1"/>
          </p:cNvCxnSpPr>
          <p:nvPr/>
        </p:nvCxnSpPr>
        <p:spPr>
          <a:xfrm>
            <a:off x="2542165" y="2629845"/>
            <a:ext cx="8874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2" idx="3"/>
            <a:endCxn id="14" idx="1"/>
          </p:cNvCxnSpPr>
          <p:nvPr/>
        </p:nvCxnSpPr>
        <p:spPr>
          <a:xfrm>
            <a:off x="5661637" y="2629845"/>
            <a:ext cx="1065262" cy="45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9" idx="3"/>
            <a:endCxn id="20" idx="1"/>
          </p:cNvCxnSpPr>
          <p:nvPr/>
        </p:nvCxnSpPr>
        <p:spPr>
          <a:xfrm>
            <a:off x="5686852" y="5510844"/>
            <a:ext cx="104004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726899" y="2454432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Seaborn</a:t>
            </a:r>
          </a:p>
        </p:txBody>
      </p:sp>
      <p:cxnSp>
        <p:nvCxnSpPr>
          <p:cNvPr id="95" name="Straight Arrow Connector 94"/>
          <p:cNvCxnSpPr>
            <a:stCxn id="9" idx="3"/>
            <a:endCxn id="17" idx="1"/>
          </p:cNvCxnSpPr>
          <p:nvPr/>
        </p:nvCxnSpPr>
        <p:spPr>
          <a:xfrm>
            <a:off x="2542165" y="1923123"/>
            <a:ext cx="41847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2" idx="3"/>
            <a:endCxn id="17" idx="1"/>
          </p:cNvCxnSpPr>
          <p:nvPr/>
        </p:nvCxnSpPr>
        <p:spPr>
          <a:xfrm flipV="1">
            <a:off x="5661637" y="1923123"/>
            <a:ext cx="1065262" cy="7067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5" idx="3"/>
            <a:endCxn id="28" idx="1"/>
          </p:cNvCxnSpPr>
          <p:nvPr/>
        </p:nvCxnSpPr>
        <p:spPr>
          <a:xfrm flipV="1">
            <a:off x="5709905" y="3340912"/>
            <a:ext cx="1016994" cy="9057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397424" y="6237657"/>
            <a:ext cx="1602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200" dirty="0">
                <a:solidFill>
                  <a:schemeClr val="bg1">
                    <a:lumMod val="50000"/>
                  </a:schemeClr>
                </a:solidFill>
              </a:rPr>
              <a:t>@bencearato</a:t>
            </a:r>
          </a:p>
        </p:txBody>
      </p:sp>
      <p:cxnSp>
        <p:nvCxnSpPr>
          <p:cNvPr id="70" name="Straight Arrow Connector 69"/>
          <p:cNvCxnSpPr>
            <a:stCxn id="12" idx="3"/>
            <a:endCxn id="28" idx="1"/>
          </p:cNvCxnSpPr>
          <p:nvPr/>
        </p:nvCxnSpPr>
        <p:spPr>
          <a:xfrm>
            <a:off x="5661637" y="2629845"/>
            <a:ext cx="1065262" cy="7110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0" idx="3"/>
            <a:endCxn id="25" idx="1"/>
          </p:cNvCxnSpPr>
          <p:nvPr/>
        </p:nvCxnSpPr>
        <p:spPr>
          <a:xfrm flipV="1">
            <a:off x="2584755" y="4246692"/>
            <a:ext cx="893150" cy="1259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6726899" y="3692736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hvPlot</a:t>
            </a:r>
            <a:endParaRPr lang="hu-HU" dirty="0"/>
          </a:p>
        </p:txBody>
      </p:sp>
      <p:sp>
        <p:nvSpPr>
          <p:cNvPr id="75" name="Rectangle 74"/>
          <p:cNvSpPr/>
          <p:nvPr/>
        </p:nvSpPr>
        <p:spPr>
          <a:xfrm>
            <a:off x="6726899" y="4235722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Chartify</a:t>
            </a:r>
            <a:endParaRPr lang="hu-HU" dirty="0"/>
          </a:p>
        </p:txBody>
      </p:sp>
      <p:sp>
        <p:nvSpPr>
          <p:cNvPr id="77" name="Rectangle 76"/>
          <p:cNvSpPr/>
          <p:nvPr/>
        </p:nvSpPr>
        <p:spPr>
          <a:xfrm>
            <a:off x="6726899" y="4713653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 err="1"/>
              <a:t>Pandas-Bokeh</a:t>
            </a:r>
            <a:endParaRPr lang="hu-HU" dirty="0"/>
          </a:p>
        </p:txBody>
      </p:sp>
      <p:cxnSp>
        <p:nvCxnSpPr>
          <p:cNvPr id="79" name="Straight Arrow Connector 78"/>
          <p:cNvCxnSpPr>
            <a:stCxn id="25" idx="3"/>
            <a:endCxn id="75" idx="1"/>
          </p:cNvCxnSpPr>
          <p:nvPr/>
        </p:nvCxnSpPr>
        <p:spPr>
          <a:xfrm>
            <a:off x="5709905" y="4246692"/>
            <a:ext cx="1016994" cy="1690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25" idx="3"/>
            <a:endCxn id="77" idx="1"/>
          </p:cNvCxnSpPr>
          <p:nvPr/>
        </p:nvCxnSpPr>
        <p:spPr>
          <a:xfrm>
            <a:off x="5709905" y="4246692"/>
            <a:ext cx="1016994" cy="6469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25" idx="3"/>
            <a:endCxn id="74" idx="1"/>
          </p:cNvCxnSpPr>
          <p:nvPr/>
        </p:nvCxnSpPr>
        <p:spPr>
          <a:xfrm flipV="1">
            <a:off x="5709905" y="3872736"/>
            <a:ext cx="1016994" cy="3739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8" idx="2"/>
            <a:endCxn id="74" idx="0"/>
          </p:cNvCxnSpPr>
          <p:nvPr/>
        </p:nvCxnSpPr>
        <p:spPr>
          <a:xfrm>
            <a:off x="7842899" y="3520912"/>
            <a:ext cx="0" cy="17182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1197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Group #4</a:t>
            </a:r>
          </a:p>
        </p:txBody>
      </p:sp>
    </p:spTree>
    <p:extLst>
      <p:ext uri="{BB962C8B-B14F-4D97-AF65-F5344CB8AC3E}">
        <p14:creationId xmlns:p14="http://schemas.microsoft.com/office/powerpoint/2010/main" val="27609955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Vega &amp; </a:t>
            </a:r>
            <a:r>
              <a:rPr lang="hu-HU" dirty="0" err="1"/>
              <a:t>Vega-lite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2389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Vega &amp; </a:t>
            </a:r>
            <a:r>
              <a:rPr lang="hu-HU" dirty="0" err="1"/>
              <a:t>Vega-Lite</a:t>
            </a:r>
            <a:endParaRPr lang="hu-H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417609" y="795338"/>
            <a:ext cx="7356782" cy="5432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/>
              <a:t>vega.github.io/vega</a:t>
            </a:r>
          </a:p>
        </p:txBody>
      </p:sp>
    </p:spTree>
    <p:extLst>
      <p:ext uri="{BB962C8B-B14F-4D97-AF65-F5344CB8AC3E}">
        <p14:creationId xmlns:p14="http://schemas.microsoft.com/office/powerpoint/2010/main" val="4284017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Bar </a:t>
            </a:r>
            <a:r>
              <a:rPr lang="hu-HU" dirty="0" err="1"/>
              <a:t>chart</a:t>
            </a:r>
            <a:r>
              <a:rPr lang="hu-HU" dirty="0"/>
              <a:t> </a:t>
            </a:r>
            <a:r>
              <a:rPr lang="hu-HU" dirty="0" err="1"/>
              <a:t>in</a:t>
            </a:r>
            <a:r>
              <a:rPr lang="hu-HU" dirty="0"/>
              <a:t> Vega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vega.github.io</a:t>
            </a:r>
            <a:r>
              <a:rPr lang="hu-HU" dirty="0"/>
              <a:t>/editor/#/examples/vega/bar-chart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2250" y="795338"/>
            <a:ext cx="9627501" cy="5432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65194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Vega &amp; </a:t>
            </a:r>
            <a:r>
              <a:rPr lang="hu-HU" dirty="0" err="1"/>
              <a:t>Vega-Lite</a:t>
            </a:r>
            <a:endParaRPr lang="hu-H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44835" y="795338"/>
            <a:ext cx="7902331" cy="54324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/>
              <a:t>vega.github.io/vega-lite</a:t>
            </a:r>
          </a:p>
        </p:txBody>
      </p:sp>
    </p:spTree>
    <p:extLst>
      <p:ext uri="{BB962C8B-B14F-4D97-AF65-F5344CB8AC3E}">
        <p14:creationId xmlns:p14="http://schemas.microsoft.com/office/powerpoint/2010/main" val="495431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Bar </a:t>
            </a:r>
            <a:r>
              <a:rPr lang="hu-HU" dirty="0" err="1"/>
              <a:t>chart</a:t>
            </a:r>
            <a:r>
              <a:rPr lang="hu-HU" dirty="0"/>
              <a:t> </a:t>
            </a:r>
            <a:r>
              <a:rPr lang="hu-HU" dirty="0" err="1"/>
              <a:t>in</a:t>
            </a:r>
            <a:r>
              <a:rPr lang="hu-HU" dirty="0"/>
              <a:t> </a:t>
            </a:r>
            <a:r>
              <a:rPr lang="hu-HU" dirty="0" err="1"/>
              <a:t>Vega-Lite</a:t>
            </a:r>
            <a:endParaRPr lang="hu-H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vega.github.io</a:t>
            </a:r>
            <a:r>
              <a:rPr lang="hu-HU" dirty="0"/>
              <a:t>/editor/#/examples/vega-lite/bar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03263" y="1056068"/>
            <a:ext cx="10785475" cy="49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209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Altair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9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88194A-22F9-EABC-917C-56E1505F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Dataviz in Python</a:t>
            </a:r>
          </a:p>
        </p:txBody>
      </p:sp>
    </p:spTree>
    <p:extLst>
      <p:ext uri="{BB962C8B-B14F-4D97-AF65-F5344CB8AC3E}">
        <p14:creationId xmlns:p14="http://schemas.microsoft.com/office/powerpoint/2010/main" val="13099439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Altair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988194" y="795338"/>
            <a:ext cx="8215612" cy="5432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/>
              <a:t>altair-viz.github.io</a:t>
            </a:r>
          </a:p>
        </p:txBody>
      </p:sp>
    </p:spTree>
    <p:extLst>
      <p:ext uri="{BB962C8B-B14F-4D97-AF65-F5344CB8AC3E}">
        <p14:creationId xmlns:p14="http://schemas.microsoft.com/office/powerpoint/2010/main" val="30678619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Altair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altair-viz.github.io</a:t>
            </a:r>
            <a:r>
              <a:rPr lang="hu-HU" dirty="0"/>
              <a:t>/</a:t>
            </a:r>
            <a:r>
              <a:rPr lang="hu-HU" dirty="0" err="1"/>
              <a:t>gallery</a:t>
            </a:r>
            <a:r>
              <a:rPr lang="hu-HU" dirty="0"/>
              <a:t>/index</a:t>
            </a:r>
          </a:p>
        </p:txBody>
      </p:sp>
      <p:pic>
        <p:nvPicPr>
          <p:cNvPr id="7" name="Tartalom helye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77865" y="775214"/>
            <a:ext cx="8032955" cy="5432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08679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Altair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4075" y="777150"/>
            <a:ext cx="5999396" cy="52205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Szöveg helye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439" y="777150"/>
            <a:ext cx="5435655" cy="22708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37711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Vega, </a:t>
            </a:r>
            <a:r>
              <a:rPr lang="hu-HU" dirty="0" err="1"/>
              <a:t>Vega-Lite</a:t>
            </a:r>
            <a:r>
              <a:rPr lang="hu-HU" dirty="0"/>
              <a:t> and </a:t>
            </a:r>
            <a:r>
              <a:rPr lang="hu-HU" dirty="0" err="1"/>
              <a:t>Altair</a:t>
            </a:r>
            <a:endParaRPr lang="hu-H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15655" y="725106"/>
            <a:ext cx="11596259" cy="5275373"/>
          </a:xfrm>
        </p:spPr>
        <p:txBody>
          <a:bodyPr>
            <a:noAutofit/>
          </a:bodyPr>
          <a:lstStyle/>
          <a:p>
            <a:r>
              <a:rPr lang="en-US" sz="2400" dirty="0"/>
              <a:t>Vega</a:t>
            </a:r>
          </a:p>
          <a:p>
            <a:pPr lvl="1"/>
            <a:r>
              <a:rPr lang="en-US" sz="2000" dirty="0"/>
              <a:t>Vega is a visualization grammar, a declarative language for interactive visualization designs</a:t>
            </a:r>
          </a:p>
          <a:p>
            <a:pPr lvl="1"/>
            <a:r>
              <a:rPr lang="en-US" sz="2000" dirty="0"/>
              <a:t>The visual appearance and behavior of a visualization is defined in a JSON format</a:t>
            </a:r>
          </a:p>
          <a:p>
            <a:pPr lvl="1"/>
            <a:r>
              <a:rPr lang="en-US" sz="2000" dirty="0"/>
              <a:t>The JSON specification then can be rendered by JavaScript using Canvas or SVG</a:t>
            </a:r>
          </a:p>
          <a:p>
            <a:r>
              <a:rPr lang="en-US" sz="2400" dirty="0">
                <a:sym typeface="Helvetica Neue"/>
              </a:rPr>
              <a:t>Vega-Lite</a:t>
            </a:r>
          </a:p>
          <a:p>
            <a:pPr lvl="1"/>
            <a:r>
              <a:rPr lang="en-US" sz="2000" dirty="0">
                <a:sym typeface="Helvetica Neue"/>
              </a:rPr>
              <a:t>A higher-level visualization grammar for building interactive graphs quickly</a:t>
            </a:r>
          </a:p>
          <a:p>
            <a:pPr lvl="1"/>
            <a:r>
              <a:rPr lang="en-US" sz="2000" dirty="0">
                <a:sym typeface="Helvetica Neue"/>
              </a:rPr>
              <a:t>Many visual components (axes, labels etc.) are automatically created (but can be customized) </a:t>
            </a:r>
          </a:p>
          <a:p>
            <a:pPr lvl="1"/>
            <a:r>
              <a:rPr lang="en-US" sz="2000" dirty="0">
                <a:sym typeface="Helvetica Neue"/>
              </a:rPr>
              <a:t>Vega-Lite supports  both data transformations (e.g., aggregation, binning, filtering, sorting) and visual transformations (e.g., stacking and faceting)</a:t>
            </a:r>
          </a:p>
          <a:p>
            <a:r>
              <a:rPr lang="en-US" sz="2400" dirty="0">
                <a:sym typeface="Helvetica Neue"/>
              </a:rPr>
              <a:t>Altair</a:t>
            </a:r>
          </a:p>
          <a:p>
            <a:pPr lvl="1"/>
            <a:r>
              <a:rPr lang="en-US" sz="2000" dirty="0">
                <a:sym typeface="Helvetica Neue"/>
              </a:rPr>
              <a:t>A high-level, declarative visualization library for Python, based on Vega and Vega-Lite</a:t>
            </a:r>
          </a:p>
          <a:p>
            <a:pPr lvl="1"/>
            <a:r>
              <a:rPr lang="hu-HU" sz="2000" dirty="0" err="1">
                <a:sym typeface="Helvetica Neue"/>
              </a:rPr>
              <a:t>Started</a:t>
            </a:r>
            <a:r>
              <a:rPr lang="hu-HU" sz="2000" dirty="0">
                <a:sym typeface="Helvetica Neue"/>
              </a:rPr>
              <a:t> </a:t>
            </a:r>
            <a:r>
              <a:rPr lang="en-US" sz="2000" dirty="0">
                <a:sym typeface="Helvetica Neue"/>
              </a:rPr>
              <a:t>in 2016 as a collaboration between Jake </a:t>
            </a:r>
            <a:r>
              <a:rPr lang="en-US" sz="2000" dirty="0" err="1">
                <a:sym typeface="Helvetica Neue"/>
              </a:rPr>
              <a:t>VanderPlas</a:t>
            </a:r>
            <a:r>
              <a:rPr lang="en-US" sz="2000" dirty="0">
                <a:sym typeface="Helvetica Neue"/>
              </a:rPr>
              <a:t>, Brian Granger and the Interactive Data Lab at the University of Washington (UW)</a:t>
            </a:r>
          </a:p>
          <a:p>
            <a:pPr lvl="1"/>
            <a:endParaRPr lang="en-US" sz="2000" dirty="0">
              <a:sym typeface="Helvetica Neue"/>
            </a:endParaRPr>
          </a:p>
          <a:p>
            <a:pPr lvl="2"/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5398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2814823" y="1710222"/>
            <a:ext cx="2188028" cy="51761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8" name="Title 10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Rectangle 5"/>
          <p:cNvSpPr/>
          <p:nvPr/>
        </p:nvSpPr>
        <p:spPr>
          <a:xfrm>
            <a:off x="367393" y="776624"/>
            <a:ext cx="2232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/>
              <a:t>Background</a:t>
            </a:r>
            <a:endParaRPr lang="hu-HU" dirty="0"/>
          </a:p>
        </p:txBody>
      </p:sp>
      <p:sp>
        <p:nvSpPr>
          <p:cNvPr id="7" name="Rectangle 6"/>
          <p:cNvSpPr/>
          <p:nvPr/>
        </p:nvSpPr>
        <p:spPr>
          <a:xfrm>
            <a:off x="310165" y="2449845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MATLAB</a:t>
            </a:r>
          </a:p>
        </p:txBody>
      </p:sp>
      <p:sp>
        <p:nvSpPr>
          <p:cNvPr id="9" name="Rectangle 8"/>
          <p:cNvSpPr/>
          <p:nvPr/>
        </p:nvSpPr>
        <p:spPr>
          <a:xfrm>
            <a:off x="310165" y="1743123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Ggplot2 (R)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2755" y="5326121"/>
            <a:ext cx="2232000" cy="360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Web / </a:t>
            </a:r>
            <a:r>
              <a:rPr lang="hu-HU" dirty="0" err="1"/>
              <a:t>Javascript</a:t>
            </a:r>
            <a:endParaRPr lang="hu-HU" dirty="0"/>
          </a:p>
        </p:txBody>
      </p:sp>
      <p:sp>
        <p:nvSpPr>
          <p:cNvPr id="12" name="Rectangle 11"/>
          <p:cNvSpPr/>
          <p:nvPr/>
        </p:nvSpPr>
        <p:spPr>
          <a:xfrm>
            <a:off x="3429637" y="2449845"/>
            <a:ext cx="2232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Matplotlib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26899" y="1743123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plotnine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54852" y="5330844"/>
            <a:ext cx="2232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Plotly</a:t>
            </a:r>
            <a:r>
              <a:rPr lang="hu-HU" dirty="0"/>
              <a:t> </a:t>
            </a:r>
            <a:r>
              <a:rPr lang="hu-HU" dirty="0" err="1"/>
              <a:t>Graph</a:t>
            </a:r>
            <a:r>
              <a:rPr lang="hu-HU" dirty="0"/>
              <a:t> </a:t>
            </a:r>
            <a:r>
              <a:rPr lang="hu-HU" dirty="0" err="1"/>
              <a:t>Objects</a:t>
            </a:r>
            <a:endParaRPr lang="hu-HU" dirty="0"/>
          </a:p>
        </p:txBody>
      </p:sp>
      <p:sp>
        <p:nvSpPr>
          <p:cNvPr id="20" name="Rectangle 19"/>
          <p:cNvSpPr/>
          <p:nvPr/>
        </p:nvSpPr>
        <p:spPr>
          <a:xfrm>
            <a:off x="6726899" y="5330844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Plotly Express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477905" y="6196157"/>
            <a:ext cx="2232000" cy="360000"/>
          </a:xfrm>
          <a:prstGeom prst="rect">
            <a:avLst/>
          </a:prstGeom>
          <a:solidFill>
            <a:srgbClr val="DE9400"/>
          </a:solidFill>
          <a:ln>
            <a:solidFill>
              <a:srgbClr val="BD93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1">
                    <a:lumMod val="95000"/>
                  </a:schemeClr>
                </a:solidFill>
              </a:rPr>
              <a:t>Vega &amp; 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</a:rPr>
              <a:t>Vega-lite</a:t>
            </a:r>
            <a:endParaRPr lang="hu-H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726899" y="6196157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Altair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77905" y="4066692"/>
            <a:ext cx="2232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Bokeh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418115" y="776624"/>
            <a:ext cx="5528177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Charting</a:t>
            </a:r>
            <a:r>
              <a:rPr lang="hu-HU" dirty="0"/>
              <a:t> </a:t>
            </a:r>
            <a:r>
              <a:rPr lang="hu-HU" dirty="0" err="1"/>
              <a:t>libraries</a:t>
            </a:r>
            <a:endParaRPr lang="hu-HU" dirty="0"/>
          </a:p>
        </p:txBody>
      </p:sp>
      <p:sp>
        <p:nvSpPr>
          <p:cNvPr id="28" name="Rectangle 27"/>
          <p:cNvSpPr/>
          <p:nvPr/>
        </p:nvSpPr>
        <p:spPr>
          <a:xfrm>
            <a:off x="6726899" y="3160912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Holoviews</a:t>
            </a:r>
          </a:p>
        </p:txBody>
      </p:sp>
      <p:cxnSp>
        <p:nvCxnSpPr>
          <p:cNvPr id="38" name="Straight Arrow Connector 37"/>
          <p:cNvCxnSpPr>
            <a:stCxn id="10" idx="3"/>
            <a:endCxn id="22" idx="1"/>
          </p:cNvCxnSpPr>
          <p:nvPr/>
        </p:nvCxnSpPr>
        <p:spPr>
          <a:xfrm>
            <a:off x="2584755" y="5506121"/>
            <a:ext cx="893150" cy="8700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0" idx="3"/>
            <a:endCxn id="19" idx="1"/>
          </p:cNvCxnSpPr>
          <p:nvPr/>
        </p:nvCxnSpPr>
        <p:spPr>
          <a:xfrm>
            <a:off x="2584755" y="5506121"/>
            <a:ext cx="870097" cy="47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24" idx="1"/>
          </p:cNvCxnSpPr>
          <p:nvPr/>
        </p:nvCxnSpPr>
        <p:spPr>
          <a:xfrm>
            <a:off x="5709905" y="6376157"/>
            <a:ext cx="10169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" idx="3"/>
            <a:endCxn id="12" idx="1"/>
          </p:cNvCxnSpPr>
          <p:nvPr/>
        </p:nvCxnSpPr>
        <p:spPr>
          <a:xfrm>
            <a:off x="2542165" y="2629845"/>
            <a:ext cx="8874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2" idx="3"/>
            <a:endCxn id="14" idx="1"/>
          </p:cNvCxnSpPr>
          <p:nvPr/>
        </p:nvCxnSpPr>
        <p:spPr>
          <a:xfrm>
            <a:off x="5661637" y="2629845"/>
            <a:ext cx="1065262" cy="45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9" idx="3"/>
            <a:endCxn id="20" idx="1"/>
          </p:cNvCxnSpPr>
          <p:nvPr/>
        </p:nvCxnSpPr>
        <p:spPr>
          <a:xfrm>
            <a:off x="5686852" y="5510844"/>
            <a:ext cx="104004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726899" y="2454432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Seaborn</a:t>
            </a:r>
          </a:p>
        </p:txBody>
      </p:sp>
      <p:cxnSp>
        <p:nvCxnSpPr>
          <p:cNvPr id="95" name="Straight Arrow Connector 94"/>
          <p:cNvCxnSpPr>
            <a:stCxn id="9" idx="3"/>
            <a:endCxn id="17" idx="1"/>
          </p:cNvCxnSpPr>
          <p:nvPr/>
        </p:nvCxnSpPr>
        <p:spPr>
          <a:xfrm>
            <a:off x="2542165" y="1923123"/>
            <a:ext cx="41847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2" idx="3"/>
            <a:endCxn id="17" idx="1"/>
          </p:cNvCxnSpPr>
          <p:nvPr/>
        </p:nvCxnSpPr>
        <p:spPr>
          <a:xfrm flipV="1">
            <a:off x="5661637" y="1923123"/>
            <a:ext cx="1065262" cy="7067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5" idx="3"/>
            <a:endCxn id="28" idx="1"/>
          </p:cNvCxnSpPr>
          <p:nvPr/>
        </p:nvCxnSpPr>
        <p:spPr>
          <a:xfrm flipV="1">
            <a:off x="5709905" y="3340912"/>
            <a:ext cx="1016994" cy="9057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397424" y="6237657"/>
            <a:ext cx="1602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200" dirty="0">
                <a:solidFill>
                  <a:schemeClr val="bg1">
                    <a:lumMod val="50000"/>
                  </a:schemeClr>
                </a:solidFill>
              </a:rPr>
              <a:t>@bencearato</a:t>
            </a:r>
          </a:p>
        </p:txBody>
      </p:sp>
      <p:cxnSp>
        <p:nvCxnSpPr>
          <p:cNvPr id="70" name="Straight Arrow Connector 69"/>
          <p:cNvCxnSpPr>
            <a:stCxn id="12" idx="3"/>
            <a:endCxn id="28" idx="1"/>
          </p:cNvCxnSpPr>
          <p:nvPr/>
        </p:nvCxnSpPr>
        <p:spPr>
          <a:xfrm>
            <a:off x="5661637" y="2629845"/>
            <a:ext cx="1065262" cy="7110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0" idx="3"/>
            <a:endCxn id="25" idx="1"/>
          </p:cNvCxnSpPr>
          <p:nvPr/>
        </p:nvCxnSpPr>
        <p:spPr>
          <a:xfrm flipV="1">
            <a:off x="2584755" y="4246692"/>
            <a:ext cx="893150" cy="1259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6726899" y="3692736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hvPlot</a:t>
            </a:r>
            <a:endParaRPr lang="hu-HU" dirty="0"/>
          </a:p>
        </p:txBody>
      </p:sp>
      <p:sp>
        <p:nvSpPr>
          <p:cNvPr id="75" name="Rectangle 74"/>
          <p:cNvSpPr/>
          <p:nvPr/>
        </p:nvSpPr>
        <p:spPr>
          <a:xfrm>
            <a:off x="6726899" y="4235722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Chartify</a:t>
            </a:r>
            <a:endParaRPr lang="hu-HU" dirty="0"/>
          </a:p>
        </p:txBody>
      </p:sp>
      <p:sp>
        <p:nvSpPr>
          <p:cNvPr id="77" name="Rectangle 76"/>
          <p:cNvSpPr/>
          <p:nvPr/>
        </p:nvSpPr>
        <p:spPr>
          <a:xfrm>
            <a:off x="6726899" y="4713653"/>
            <a:ext cx="2232000" cy="360000"/>
          </a:xfrm>
          <a:prstGeom prst="rect">
            <a:avLst/>
          </a:prstGeom>
          <a:solidFill>
            <a:srgbClr val="B7AF9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 err="1"/>
              <a:t>Pandas-Bokeh</a:t>
            </a:r>
            <a:endParaRPr lang="hu-HU" dirty="0"/>
          </a:p>
        </p:txBody>
      </p:sp>
      <p:cxnSp>
        <p:nvCxnSpPr>
          <p:cNvPr id="79" name="Straight Arrow Connector 78"/>
          <p:cNvCxnSpPr>
            <a:stCxn id="25" idx="3"/>
            <a:endCxn id="75" idx="1"/>
          </p:cNvCxnSpPr>
          <p:nvPr/>
        </p:nvCxnSpPr>
        <p:spPr>
          <a:xfrm>
            <a:off x="5709905" y="4246692"/>
            <a:ext cx="1016994" cy="1690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25" idx="3"/>
            <a:endCxn id="77" idx="1"/>
          </p:cNvCxnSpPr>
          <p:nvPr/>
        </p:nvCxnSpPr>
        <p:spPr>
          <a:xfrm>
            <a:off x="5709905" y="4246692"/>
            <a:ext cx="1016994" cy="6469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25" idx="3"/>
            <a:endCxn id="74" idx="1"/>
          </p:cNvCxnSpPr>
          <p:nvPr/>
        </p:nvCxnSpPr>
        <p:spPr>
          <a:xfrm flipV="1">
            <a:off x="5709905" y="3872736"/>
            <a:ext cx="1016994" cy="3739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8" idx="2"/>
            <a:endCxn id="74" idx="0"/>
          </p:cNvCxnSpPr>
          <p:nvPr/>
        </p:nvCxnSpPr>
        <p:spPr>
          <a:xfrm>
            <a:off x="7842899" y="3520912"/>
            <a:ext cx="0" cy="17182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2988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Vega-</a:t>
            </a:r>
            <a:r>
              <a:rPr lang="hu-HU" dirty="0" err="1"/>
              <a:t>Lite</a:t>
            </a:r>
            <a:r>
              <a:rPr lang="hu-HU" dirty="0"/>
              <a:t> &amp; Power 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7536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E948D8-33F2-A94B-A04B-371F98F9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Deneb</a:t>
            </a:r>
            <a:r>
              <a:rPr lang="hu-HU" dirty="0"/>
              <a:t> in Power BI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025005-9189-8619-E00A-15AA70E754E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99012" y="795338"/>
            <a:ext cx="9393976" cy="5432425"/>
          </a:xfr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44530-9415-0D67-6A7E-52D4FC5AA7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/>
              <a:t>https://deneb-viz.github.io/</a:t>
            </a:r>
          </a:p>
        </p:txBody>
      </p:sp>
    </p:spTree>
    <p:extLst>
      <p:ext uri="{BB962C8B-B14F-4D97-AF65-F5344CB8AC3E}">
        <p14:creationId xmlns:p14="http://schemas.microsoft.com/office/powerpoint/2010/main" val="6631547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E948D8-33F2-A94B-A04B-371F98F9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Deneb</a:t>
            </a:r>
            <a:r>
              <a:rPr lang="hu-HU" dirty="0"/>
              <a:t> in Power BI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44530-9415-0D67-6A7E-52D4FC5AA7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/>
              <a:t>https://appsource.microsoft.com/en-us/product/power-bi-visuals/coacervolimited1596856650797.deneb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64A149-2CF1-E81F-F84D-E59AEDFB3CE3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820" y="795338"/>
            <a:ext cx="9662360" cy="543242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4140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E948D8-33F2-A94B-A04B-371F98F9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Deneb</a:t>
            </a:r>
            <a:r>
              <a:rPr lang="hu-HU" dirty="0"/>
              <a:t> in Power BI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44530-9415-0D67-6A7E-52D4FC5AA7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/>
              <a:t>https://appsource.microsoft.com/en-us/product/power-bi-visuals/coacervolimited1596856650797.deneb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056454-0592-8C44-5206-DE1FCB6272A7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820" y="795338"/>
            <a:ext cx="9662360" cy="543242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4488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E948D8-33F2-A94B-A04B-371F98F9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Deneb</a:t>
            </a:r>
            <a:r>
              <a:rPr lang="hu-HU" dirty="0"/>
              <a:t> in Power BI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44530-9415-0D67-6A7E-52D4FC5AA7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/>
              <a:t>https://appsource.microsoft.com/en-us/product/power-bi-visuals/coacervolimited1596856650797.deneb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2FD11B-0808-82D8-89DB-C953AFAAC64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820" y="795338"/>
            <a:ext cx="9662360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871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reason</a:t>
            </a:r>
            <a:r>
              <a:rPr lang="hu-HU" dirty="0"/>
              <a:t> </a:t>
            </a:r>
            <a:r>
              <a:rPr lang="hu-HU" dirty="0" err="1"/>
              <a:t>behind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talk</a:t>
            </a:r>
            <a:endParaRPr lang="hu-HU" dirty="0"/>
          </a:p>
        </p:txBody>
      </p:sp>
      <p:pic>
        <p:nvPicPr>
          <p:cNvPr id="1026" name="Picture 2" descr="Python Visualization Landscape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6927" y="795338"/>
            <a:ext cx="7218146" cy="527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Jake Vander</a:t>
            </a:r>
            <a:r>
              <a:rPr lang="hu-HU" dirty="0"/>
              <a:t>P</a:t>
            </a:r>
            <a:r>
              <a:rPr lang="en-US" dirty="0"/>
              <a:t>las</a:t>
            </a:r>
          </a:p>
        </p:txBody>
      </p:sp>
    </p:spTree>
    <p:extLst>
      <p:ext uri="{BB962C8B-B14F-4D97-AF65-F5344CB8AC3E}">
        <p14:creationId xmlns:p14="http://schemas.microsoft.com/office/powerpoint/2010/main" val="3542230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"/>
    </mc:Choice>
    <mc:Fallback>
      <p:transition spd="slow" advTm="159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Star </a:t>
            </a:r>
            <a:r>
              <a:rPr lang="hu-HU" dirty="0" err="1"/>
              <a:t>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296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r>
              <a:rPr lang="hu-HU" dirty="0"/>
              <a:t> Star </a:t>
            </a:r>
            <a:r>
              <a:rPr lang="hu-HU" dirty="0" err="1"/>
              <a:t>comparison</a:t>
            </a:r>
            <a:endParaRPr lang="hu-H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/>
              <a:t>Total </a:t>
            </a:r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stars</a:t>
            </a:r>
            <a:endParaRPr lang="hu-HU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F5BE37F-45A5-87C6-AA13-742B98B25C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309057" y="795338"/>
            <a:ext cx="7573887" cy="5275262"/>
          </a:xfrm>
        </p:spPr>
      </p:pic>
    </p:spTree>
    <p:extLst>
      <p:ext uri="{BB962C8B-B14F-4D97-AF65-F5344CB8AC3E}">
        <p14:creationId xmlns:p14="http://schemas.microsoft.com/office/powerpoint/2010/main" val="35835088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r>
              <a:rPr lang="hu-HU" dirty="0"/>
              <a:t> Star </a:t>
            </a:r>
            <a:r>
              <a:rPr lang="hu-HU" dirty="0" err="1"/>
              <a:t>comparison</a:t>
            </a:r>
            <a:endParaRPr lang="hu-H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velocity</a:t>
            </a:r>
            <a:r>
              <a:rPr lang="hu-HU" dirty="0"/>
              <a:t> of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stars</a:t>
            </a:r>
            <a:endParaRPr lang="hu-HU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91AC28D-94BD-3D2C-0908-B88EB42FED7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309057" y="795338"/>
            <a:ext cx="7573887" cy="5275262"/>
          </a:xfrm>
        </p:spPr>
      </p:pic>
    </p:spTree>
    <p:extLst>
      <p:ext uri="{BB962C8B-B14F-4D97-AF65-F5344CB8AC3E}">
        <p14:creationId xmlns:p14="http://schemas.microsoft.com/office/powerpoint/2010/main" val="6401294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r>
              <a:rPr lang="hu-HU" dirty="0"/>
              <a:t> Star </a:t>
            </a:r>
            <a:r>
              <a:rPr lang="hu-HU" dirty="0" err="1"/>
              <a:t>comparison</a:t>
            </a:r>
            <a:endParaRPr lang="hu-H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6573BD-80B3-745A-E5A7-A8638AA1D8A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082022" y="795338"/>
            <a:ext cx="8027957" cy="5275262"/>
          </a:xfrm>
        </p:spPr>
      </p:pic>
    </p:spTree>
    <p:extLst>
      <p:ext uri="{BB962C8B-B14F-4D97-AF65-F5344CB8AC3E}">
        <p14:creationId xmlns:p14="http://schemas.microsoft.com/office/powerpoint/2010/main" val="21307652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Github</a:t>
            </a:r>
            <a:r>
              <a:rPr lang="hu-HU" dirty="0"/>
              <a:t> Star </a:t>
            </a:r>
            <a:r>
              <a:rPr lang="hu-HU" dirty="0" err="1"/>
              <a:t>comparison</a:t>
            </a:r>
            <a:endParaRPr lang="hu-H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6573BD-80B3-745A-E5A7-A8638AA1D8A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082022" y="795338"/>
            <a:ext cx="8027957" cy="5275262"/>
          </a:xfrm>
        </p:spPr>
      </p:pic>
    </p:spTree>
    <p:extLst>
      <p:ext uri="{BB962C8B-B14F-4D97-AF65-F5344CB8AC3E}">
        <p14:creationId xmlns:p14="http://schemas.microsoft.com/office/powerpoint/2010/main" val="1250897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 helye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 err="1"/>
              <a:t>Dashboards</a:t>
            </a:r>
            <a:r>
              <a:rPr lang="hu-HU" dirty="0"/>
              <a:t> and data </a:t>
            </a:r>
            <a:r>
              <a:rPr lang="hu-HU" dirty="0" err="1"/>
              <a:t>apps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503413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Plotly</a:t>
            </a:r>
            <a:r>
              <a:rPr lang="hu-HU" dirty="0"/>
              <a:t> </a:t>
            </a:r>
            <a:r>
              <a:rPr lang="en-US" dirty="0"/>
              <a:t>Dash</a:t>
            </a:r>
          </a:p>
        </p:txBody>
      </p:sp>
    </p:spTree>
    <p:extLst>
      <p:ext uri="{BB962C8B-B14F-4D97-AF65-F5344CB8AC3E}">
        <p14:creationId xmlns:p14="http://schemas.microsoft.com/office/powerpoint/2010/main" val="34080490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plot.ly/dash</a:t>
            </a:r>
          </a:p>
        </p:txBody>
      </p:sp>
      <p:pic>
        <p:nvPicPr>
          <p:cNvPr id="8" name="Tartalom helye 7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694408" y="795338"/>
            <a:ext cx="8803184" cy="5432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76997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Dash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39571" y="893483"/>
            <a:ext cx="9912859" cy="50943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Szöveg hely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dash-gallery.plotly.host</a:t>
            </a:r>
            <a:r>
              <a:rPr lang="hu-HU" dirty="0"/>
              <a:t>/</a:t>
            </a:r>
            <a:r>
              <a:rPr lang="hu-HU" dirty="0" err="1"/>
              <a:t>Portal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228261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Dash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03689" y="1087366"/>
            <a:ext cx="10785475" cy="4792324"/>
          </a:xfrm>
          <a:prstGeom prst="rect">
            <a:avLst/>
          </a:prstGeom>
        </p:spPr>
      </p:pic>
      <p:sp>
        <p:nvSpPr>
          <p:cNvPr id="4" name="Szöveg hely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dash-gallery.plotly.host</a:t>
            </a:r>
            <a:r>
              <a:rPr lang="hu-HU" dirty="0"/>
              <a:t>/</a:t>
            </a:r>
            <a:r>
              <a:rPr lang="hu-HU" dirty="0" err="1"/>
              <a:t>dash-oil-and-gas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62360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5361C3-303B-6F70-8AF5-B1E88228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Dataviz in Python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7E75FA-0334-60C7-C07D-6CDC53A45F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create</a:t>
            </a:r>
            <a:r>
              <a:rPr lang="hu-HU" dirty="0"/>
              <a:t> </a:t>
            </a:r>
            <a:r>
              <a:rPr lang="hu-HU" dirty="0" err="1"/>
              <a:t>charts</a:t>
            </a:r>
            <a:r>
              <a:rPr lang="hu-HU" dirty="0"/>
              <a:t> in Python?</a:t>
            </a:r>
          </a:p>
        </p:txBody>
      </p:sp>
      <p:pic>
        <p:nvPicPr>
          <p:cNvPr id="6" name="Picture 2" descr="http://www.hashslush.com/wp-content/uploads/2014/04/new_zealand_rugby_team_rain_haka_dance_hashslush2.jpg">
            <a:extLst>
              <a:ext uri="{FF2B5EF4-FFF2-40B4-BE49-F238E27FC236}">
                <a16:creationId xmlns:a16="http://schemas.microsoft.com/office/drawing/2014/main" id="{07E3A6B7-7363-B708-5B34-BA1FB7E1FB7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2050554" y="795338"/>
            <a:ext cx="8090892" cy="527526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890493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Panel</a:t>
            </a:r>
          </a:p>
        </p:txBody>
      </p:sp>
    </p:spTree>
    <p:extLst>
      <p:ext uri="{BB962C8B-B14F-4D97-AF65-F5344CB8AC3E}">
        <p14:creationId xmlns:p14="http://schemas.microsoft.com/office/powerpoint/2010/main" val="12097847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panel.pyviz.org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03263" y="1095812"/>
            <a:ext cx="10785475" cy="48314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17454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Panel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03263" y="983226"/>
            <a:ext cx="10785475" cy="49947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Szöveg hely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panel.holoviz.org</a:t>
            </a:r>
            <a:r>
              <a:rPr lang="hu-HU" dirty="0"/>
              <a:t>/</a:t>
            </a:r>
            <a:r>
              <a:rPr lang="hu-HU" dirty="0" err="1"/>
              <a:t>gallery</a:t>
            </a:r>
            <a:r>
              <a:rPr lang="hu-HU" dirty="0"/>
              <a:t>/index</a:t>
            </a:r>
          </a:p>
        </p:txBody>
      </p:sp>
    </p:spTree>
    <p:extLst>
      <p:ext uri="{BB962C8B-B14F-4D97-AF65-F5344CB8AC3E}">
        <p14:creationId xmlns:p14="http://schemas.microsoft.com/office/powerpoint/2010/main" val="10289790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Panel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1480573" y="795338"/>
            <a:ext cx="9230854" cy="5432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gapminder.pyviz.demo.anaconda.com/</a:t>
            </a:r>
            <a:r>
              <a:rPr lang="en-US" dirty="0" err="1"/>
              <a:t>gapminders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192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Panel</a:t>
            </a:r>
          </a:p>
        </p:txBody>
      </p:sp>
      <p:pic>
        <p:nvPicPr>
          <p:cNvPr id="8" name="Tartalom helye 7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04489" y="730509"/>
            <a:ext cx="9579707" cy="55218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Szöveg helye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panel.holoviz.org</a:t>
            </a:r>
            <a:r>
              <a:rPr lang="hu-HU" dirty="0"/>
              <a:t>/</a:t>
            </a:r>
            <a:r>
              <a:rPr lang="hu-HU" dirty="0" err="1"/>
              <a:t>gallery</a:t>
            </a:r>
            <a:r>
              <a:rPr lang="hu-HU" dirty="0"/>
              <a:t>/</a:t>
            </a:r>
            <a:r>
              <a:rPr lang="hu-HU" dirty="0" err="1"/>
              <a:t>demos</a:t>
            </a:r>
            <a:r>
              <a:rPr lang="hu-HU" dirty="0"/>
              <a:t>/</a:t>
            </a:r>
            <a:r>
              <a:rPr lang="hu-HU" dirty="0" err="1"/>
              <a:t>VTKInteractive.html</a:t>
            </a:r>
            <a:r>
              <a:rPr lang="hu-HU" dirty="0"/>
              <a:t>#</a:t>
            </a:r>
            <a:r>
              <a:rPr lang="hu-HU" dirty="0" err="1"/>
              <a:t>demos-gallery-vtkinteractive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782892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Panel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03263" y="835742"/>
            <a:ext cx="10785475" cy="52405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Szöveg hely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awesome-panel.org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098195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Voilà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847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Voilà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voila.readthedocs.io</a:t>
            </a:r>
            <a:r>
              <a:rPr lang="hu-HU" dirty="0"/>
              <a:t>/en/</a:t>
            </a:r>
            <a:r>
              <a:rPr lang="hu-HU" dirty="0" err="1"/>
              <a:t>stable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698133" y="795338"/>
            <a:ext cx="8795735" cy="5432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98622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Voilà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92828" y="795338"/>
            <a:ext cx="8006344" cy="5432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Szöveg hely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voila-gallery.org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418534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Voilà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470733" y="795338"/>
            <a:ext cx="7250534" cy="5432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241859-AD01-F34F-ACDE-9AE71DA572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voila-gallery.org/services/gallery</a:t>
            </a:r>
          </a:p>
        </p:txBody>
      </p:sp>
    </p:spTree>
    <p:extLst>
      <p:ext uri="{BB962C8B-B14F-4D97-AF65-F5344CB8AC3E}">
        <p14:creationId xmlns:p14="http://schemas.microsoft.com/office/powerpoint/2010/main" val="29750510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"/>
</p:tagLst>
</file>

<file path=ppt/theme/theme1.xml><?xml version="1.0" encoding="utf-8"?>
<a:theme xmlns:a="http://schemas.openxmlformats.org/drawingml/2006/main" name="BIC altered Title slides">
  <a:themeElements>
    <a:clrScheme name="BIC colors">
      <a:dk1>
        <a:srgbClr val="000000"/>
      </a:dk1>
      <a:lt1>
        <a:srgbClr val="FFFFFF"/>
      </a:lt1>
      <a:dk2>
        <a:srgbClr val="302F2F"/>
      </a:dk2>
      <a:lt2>
        <a:srgbClr val="EADEDA"/>
      </a:lt2>
      <a:accent1>
        <a:srgbClr val="870E04"/>
      </a:accent1>
      <a:accent2>
        <a:srgbClr val="238FA6"/>
      </a:accent2>
      <a:accent3>
        <a:srgbClr val="FFC857"/>
      </a:accent3>
      <a:accent4>
        <a:srgbClr val="78BEA7"/>
      </a:accent4>
      <a:accent5>
        <a:srgbClr val="7C6C77"/>
      </a:accent5>
      <a:accent6>
        <a:srgbClr val="929292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B4B27912-691E-334C-B222-54747AFB19B5}" vid="{6AA243D7-D4F4-DF45-B763-60E30376F82D}"/>
    </a:ext>
  </a:extLst>
</a:theme>
</file>

<file path=ppt/theme/theme2.xml><?xml version="1.0" encoding="utf-8"?>
<a:theme xmlns:a="http://schemas.openxmlformats.org/drawingml/2006/main" name="BIC theme - wide">
  <a:themeElements>
    <a:clrScheme name="BIC colors">
      <a:dk1>
        <a:srgbClr val="000000"/>
      </a:dk1>
      <a:lt1>
        <a:srgbClr val="FFFFFF"/>
      </a:lt1>
      <a:dk2>
        <a:srgbClr val="302F2F"/>
      </a:dk2>
      <a:lt2>
        <a:srgbClr val="EADEDA"/>
      </a:lt2>
      <a:accent1>
        <a:srgbClr val="870E04"/>
      </a:accent1>
      <a:accent2>
        <a:srgbClr val="238FA6"/>
      </a:accent2>
      <a:accent3>
        <a:srgbClr val="FFC857"/>
      </a:accent3>
      <a:accent4>
        <a:srgbClr val="78BEA7"/>
      </a:accent4>
      <a:accent5>
        <a:srgbClr val="7C6C77"/>
      </a:accent5>
      <a:accent6>
        <a:srgbClr val="929292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C presentation template 3.5" id="{EF60BC97-3324-9645-8F91-C80BE17CA14B}" vid="{48F8B437-32BD-DC46-9DE7-E53D38AA3B37}"/>
    </a:ext>
  </a:extLst>
</a:theme>
</file>

<file path=ppt/theme/theme3.xml><?xml version="1.0" encoding="utf-8"?>
<a:theme xmlns:a="http://schemas.openxmlformats.org/drawingml/2006/main" name="1_BIC altered Title slides">
  <a:themeElements>
    <a:clrScheme name="BIC colors">
      <a:dk1>
        <a:srgbClr val="000000"/>
      </a:dk1>
      <a:lt1>
        <a:srgbClr val="FFFFFF"/>
      </a:lt1>
      <a:dk2>
        <a:srgbClr val="302F2F"/>
      </a:dk2>
      <a:lt2>
        <a:srgbClr val="EADEDA"/>
      </a:lt2>
      <a:accent1>
        <a:srgbClr val="870E04"/>
      </a:accent1>
      <a:accent2>
        <a:srgbClr val="238FA6"/>
      </a:accent2>
      <a:accent3>
        <a:srgbClr val="FFC857"/>
      </a:accent3>
      <a:accent4>
        <a:srgbClr val="78BEA7"/>
      </a:accent4>
      <a:accent5>
        <a:srgbClr val="7C6C77"/>
      </a:accent5>
      <a:accent6>
        <a:srgbClr val="929292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C presentation template 3.5" id="{EF60BC97-3324-9645-8F91-C80BE17CA14B}" vid="{7D59E73B-EEA2-8847-8440-D4C11A4DBF32}"/>
    </a:ext>
  </a:extLst>
</a:theme>
</file>

<file path=ppt/theme/theme4.xml><?xml version="1.0" encoding="utf-8"?>
<a:theme xmlns:a="http://schemas.openxmlformats.org/drawingml/2006/main" name="1_BIC theme - wide">
  <a:themeElements>
    <a:clrScheme name="BIC colors">
      <a:dk1>
        <a:srgbClr val="000000"/>
      </a:dk1>
      <a:lt1>
        <a:srgbClr val="FFFFFF"/>
      </a:lt1>
      <a:dk2>
        <a:srgbClr val="302F2F"/>
      </a:dk2>
      <a:lt2>
        <a:srgbClr val="EADEDA"/>
      </a:lt2>
      <a:accent1>
        <a:srgbClr val="870E04"/>
      </a:accent1>
      <a:accent2>
        <a:srgbClr val="238FA6"/>
      </a:accent2>
      <a:accent3>
        <a:srgbClr val="FFC857"/>
      </a:accent3>
      <a:accent4>
        <a:srgbClr val="78BEA7"/>
      </a:accent4>
      <a:accent5>
        <a:srgbClr val="7C6C77"/>
      </a:accent5>
      <a:accent6>
        <a:srgbClr val="929292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C presentation template 3.6.potx" id="{2B3EED50-9FD9-42BC-8FAE-2C12F0A1C968}" vid="{D9D270A3-40CC-41D7-B97C-AFF3AD87ED9B}"/>
    </a:ext>
  </a:extLst>
</a:theme>
</file>

<file path=ppt/theme/theme5.xml><?xml version="1.0" encoding="utf-8"?>
<a:theme xmlns:a="http://schemas.openxmlformats.org/drawingml/2006/main" name="2_BIC altered Title slides">
  <a:themeElements>
    <a:clrScheme name="BIC colors">
      <a:dk1>
        <a:srgbClr val="000000"/>
      </a:dk1>
      <a:lt1>
        <a:srgbClr val="FFFFFF"/>
      </a:lt1>
      <a:dk2>
        <a:srgbClr val="302F2F"/>
      </a:dk2>
      <a:lt2>
        <a:srgbClr val="EADEDA"/>
      </a:lt2>
      <a:accent1>
        <a:srgbClr val="870E04"/>
      </a:accent1>
      <a:accent2>
        <a:srgbClr val="238FA6"/>
      </a:accent2>
      <a:accent3>
        <a:srgbClr val="FFC857"/>
      </a:accent3>
      <a:accent4>
        <a:srgbClr val="78BEA7"/>
      </a:accent4>
      <a:accent5>
        <a:srgbClr val="7C6C77"/>
      </a:accent5>
      <a:accent6>
        <a:srgbClr val="929292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C presentation template 3.6.potx" id="{2B3EED50-9FD9-42BC-8FAE-2C12F0A1C968}" vid="{74B0361E-346A-46F5-A2AC-C1AA2FAB65F8}"/>
    </a:ext>
  </a:extLst>
</a:theme>
</file>

<file path=ppt/theme/theme6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BIC presentation template 3.2</Template>
  <TotalTime>8621</TotalTime>
  <Words>1999</Words>
  <Application>Microsoft Office PowerPoint</Application>
  <PresentationFormat>Widescreen</PresentationFormat>
  <Paragraphs>443</Paragraphs>
  <Slides>118</Slides>
  <Notes>45</Notes>
  <HiddenSlides>16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118</vt:i4>
      </vt:variant>
    </vt:vector>
  </HeadingPairs>
  <TitlesOfParts>
    <vt:vector size="126" baseType="lpstr">
      <vt:lpstr>Arial</vt:lpstr>
      <vt:lpstr>Helvetica Neue</vt:lpstr>
      <vt:lpstr>Helvetica Neue Light</vt:lpstr>
      <vt:lpstr>BIC altered Title slides</vt:lpstr>
      <vt:lpstr>BIC theme - wide</vt:lpstr>
      <vt:lpstr>1_BIC altered Title slides</vt:lpstr>
      <vt:lpstr>1_BIC theme - wide</vt:lpstr>
      <vt:lpstr>2_BIC altered Title slides</vt:lpstr>
      <vt:lpstr>PowerPoint Presentation</vt:lpstr>
      <vt:lpstr>Bence Arató</vt:lpstr>
      <vt:lpstr>PowerPoint Presentation</vt:lpstr>
      <vt:lpstr>Why use Python?</vt:lpstr>
      <vt:lpstr>Using Python code for dataviz</vt:lpstr>
      <vt:lpstr>What are the benefits?</vt:lpstr>
      <vt:lpstr>Dataviz in Python</vt:lpstr>
      <vt:lpstr>The reason behind this talk</vt:lpstr>
      <vt:lpstr>Dataviz in Python</vt:lpstr>
      <vt:lpstr>Dataviz in Python</vt:lpstr>
      <vt:lpstr>Dataviz in Python</vt:lpstr>
      <vt:lpstr>Two styles of data visualization</vt:lpstr>
      <vt:lpstr>The penguin dataset used in the examples</vt:lpstr>
      <vt:lpstr>The penguin dataframe in pandas</vt:lpstr>
      <vt:lpstr>Acknowledgements</vt:lpstr>
      <vt:lpstr>A word of caution</vt:lpstr>
      <vt:lpstr>PowerPoint Presentation</vt:lpstr>
      <vt:lpstr>Group #1</vt:lpstr>
      <vt:lpstr>Matplotlib</vt:lpstr>
      <vt:lpstr>Matplotlib</vt:lpstr>
      <vt:lpstr>Matplotlib</vt:lpstr>
      <vt:lpstr>Matplotlib</vt:lpstr>
      <vt:lpstr>PowerPoint Presentation</vt:lpstr>
      <vt:lpstr>Seaborn</vt:lpstr>
      <vt:lpstr>Seaborn</vt:lpstr>
      <vt:lpstr>Seaborn</vt:lpstr>
      <vt:lpstr>Seaborn</vt:lpstr>
      <vt:lpstr>plotnine</vt:lpstr>
      <vt:lpstr>plotnine</vt:lpstr>
      <vt:lpstr>plotnine</vt:lpstr>
      <vt:lpstr>plotnine</vt:lpstr>
      <vt:lpstr>Matplotlib, Seaborn, plotnine</vt:lpstr>
      <vt:lpstr>PowerPoint Presentation</vt:lpstr>
      <vt:lpstr>Group #2</vt:lpstr>
      <vt:lpstr>Bokeh</vt:lpstr>
      <vt:lpstr>Bokeh</vt:lpstr>
      <vt:lpstr>Bokeh</vt:lpstr>
      <vt:lpstr>Bokeh</vt:lpstr>
      <vt:lpstr>PowerPoint Presentation</vt:lpstr>
      <vt:lpstr>Holoviews</vt:lpstr>
      <vt:lpstr>HoloViews</vt:lpstr>
      <vt:lpstr>HoloViews</vt:lpstr>
      <vt:lpstr>HoloViews</vt:lpstr>
      <vt:lpstr>HoloViews</vt:lpstr>
      <vt:lpstr>PowerPoint Presentation</vt:lpstr>
      <vt:lpstr>hvPlot</vt:lpstr>
      <vt:lpstr>Bokeh</vt:lpstr>
      <vt:lpstr>Chartify</vt:lpstr>
      <vt:lpstr>Datashader</vt:lpstr>
      <vt:lpstr>Bokeh, HoloViews and related libraries</vt:lpstr>
      <vt:lpstr>PowerPoint Presentation</vt:lpstr>
      <vt:lpstr>Group #3</vt:lpstr>
      <vt:lpstr>Plotly</vt:lpstr>
      <vt:lpstr>Plotly</vt:lpstr>
      <vt:lpstr>Plotly</vt:lpstr>
      <vt:lpstr>Plotly</vt:lpstr>
      <vt:lpstr>PowerPoint Presentation</vt:lpstr>
      <vt:lpstr>Plotly Express</vt:lpstr>
      <vt:lpstr>Plotly</vt:lpstr>
      <vt:lpstr>Plotly Express</vt:lpstr>
      <vt:lpstr>Plotly</vt:lpstr>
      <vt:lpstr>PowerPoint Presentation</vt:lpstr>
      <vt:lpstr>Group #4</vt:lpstr>
      <vt:lpstr>Vega &amp; Vega-lite</vt:lpstr>
      <vt:lpstr>Vega &amp; Vega-Lite</vt:lpstr>
      <vt:lpstr>Bar chart in Vega</vt:lpstr>
      <vt:lpstr>Vega &amp; Vega-Lite</vt:lpstr>
      <vt:lpstr>Bar chart in Vega-Lite</vt:lpstr>
      <vt:lpstr>Altair</vt:lpstr>
      <vt:lpstr>Altair</vt:lpstr>
      <vt:lpstr>Altair</vt:lpstr>
      <vt:lpstr>Altair</vt:lpstr>
      <vt:lpstr>Vega, Vega-Lite and Altair</vt:lpstr>
      <vt:lpstr>PowerPoint Presentation</vt:lpstr>
      <vt:lpstr>Vega-Lite &amp; Power BI</vt:lpstr>
      <vt:lpstr>Deneb in Power BI</vt:lpstr>
      <vt:lpstr>Deneb in Power BI</vt:lpstr>
      <vt:lpstr>Deneb in Power BI</vt:lpstr>
      <vt:lpstr>Deneb in Power BI</vt:lpstr>
      <vt:lpstr>Star comparison</vt:lpstr>
      <vt:lpstr>Github Star comparison</vt:lpstr>
      <vt:lpstr>Github Star comparison</vt:lpstr>
      <vt:lpstr>Github Star comparison</vt:lpstr>
      <vt:lpstr>Github Star comparison</vt:lpstr>
      <vt:lpstr>PowerPoint Presentation</vt:lpstr>
      <vt:lpstr>Plotly Dash</vt:lpstr>
      <vt:lpstr>Dash</vt:lpstr>
      <vt:lpstr>Dash</vt:lpstr>
      <vt:lpstr>Dash</vt:lpstr>
      <vt:lpstr>Panel</vt:lpstr>
      <vt:lpstr>Panel</vt:lpstr>
      <vt:lpstr>Panel</vt:lpstr>
      <vt:lpstr>Panel</vt:lpstr>
      <vt:lpstr>Panel</vt:lpstr>
      <vt:lpstr>Panel</vt:lpstr>
      <vt:lpstr>Voilà</vt:lpstr>
      <vt:lpstr>Voilà</vt:lpstr>
      <vt:lpstr>Voilà</vt:lpstr>
      <vt:lpstr>Voilà</vt:lpstr>
      <vt:lpstr>Voilà</vt:lpstr>
      <vt:lpstr>Streamlit</vt:lpstr>
      <vt:lpstr>Streamlit</vt:lpstr>
      <vt:lpstr>Streamlit</vt:lpstr>
      <vt:lpstr>Streamlit</vt:lpstr>
      <vt:lpstr>Streamlit</vt:lpstr>
      <vt:lpstr>Shiny for Python</vt:lpstr>
      <vt:lpstr>Shiny for Python</vt:lpstr>
      <vt:lpstr>Shiny for Python</vt:lpstr>
      <vt:lpstr>Summary</vt:lpstr>
      <vt:lpstr>PowerPoint Presentation</vt:lpstr>
      <vt:lpstr>PowerPoint Presentation</vt:lpstr>
      <vt:lpstr>PyViz.org</vt:lpstr>
      <vt:lpstr>PyViz.org</vt:lpstr>
      <vt:lpstr>PyViz.org</vt:lpstr>
      <vt:lpstr>Recommended watching/reading</vt:lpstr>
      <vt:lpstr>Recommended watching/reading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x-Arato, Bence</dc:creator>
  <cp:lastModifiedBy>x-Arato, Bence</cp:lastModifiedBy>
  <cp:revision>294</cp:revision>
  <cp:lastPrinted>2019-01-28T20:37:10Z</cp:lastPrinted>
  <dcterms:created xsi:type="dcterms:W3CDTF">2019-09-14T05:59:11Z</dcterms:created>
  <dcterms:modified xsi:type="dcterms:W3CDTF">2023-11-02T06:14:00Z</dcterms:modified>
</cp:coreProperties>
</file>